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6"/>
  </p:notesMasterIdLst>
  <p:sldIdLst>
    <p:sldId id="256" r:id="rId2"/>
    <p:sldId id="257" r:id="rId3"/>
    <p:sldId id="258" r:id="rId4"/>
    <p:sldId id="262" r:id="rId5"/>
    <p:sldId id="261" r:id="rId6"/>
    <p:sldId id="282" r:id="rId7"/>
    <p:sldId id="280" r:id="rId8"/>
    <p:sldId id="263" r:id="rId9"/>
    <p:sldId id="281" r:id="rId10"/>
    <p:sldId id="264" r:id="rId11"/>
    <p:sldId id="265" r:id="rId12"/>
    <p:sldId id="266" r:id="rId13"/>
    <p:sldId id="270" r:id="rId14"/>
    <p:sldId id="272" r:id="rId15"/>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339"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3D6F8D-8FF1-4B06-8A34-B2F8A8428DEF}" type="datetimeFigureOut">
              <a:rPr lang="ro-RO" smtClean="0"/>
              <a:t>21.05.2018</a:t>
            </a:fld>
            <a:endParaRPr lang="ro-RO"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762B1-55D6-4A1D-8C19-7C3DC0946CBF}" type="slidenum">
              <a:rPr lang="ro-RO" smtClean="0"/>
              <a:t>‹#›</a:t>
            </a:fld>
            <a:endParaRPr lang="ro-RO" dirty="0"/>
          </a:p>
        </p:txBody>
      </p:sp>
    </p:spTree>
    <p:extLst>
      <p:ext uri="{BB962C8B-B14F-4D97-AF65-F5344CB8AC3E}">
        <p14:creationId xmlns:p14="http://schemas.microsoft.com/office/powerpoint/2010/main" val="1677187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C1762B1-55D6-4A1D-8C19-7C3DC0946CBF}" type="slidenum">
              <a:rPr lang="ro-RO" smtClean="0"/>
              <a:t>4</a:t>
            </a:fld>
            <a:endParaRPr lang="ro-RO" dirty="0"/>
          </a:p>
        </p:txBody>
      </p:sp>
    </p:spTree>
    <p:extLst>
      <p:ext uri="{BB962C8B-B14F-4D97-AF65-F5344CB8AC3E}">
        <p14:creationId xmlns:p14="http://schemas.microsoft.com/office/powerpoint/2010/main" val="2475913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dirty="0"/>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9237FDD-5763-4136-B028-9B7D5ABEF8F4}" type="datetime1">
              <a:rPr lang="ro-RO" smtClean="0"/>
              <a:t>21.05.2018</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normAutofit/>
          </a:bodyPr>
          <a:lstStyle/>
          <a:p>
            <a:fld id="{2B330E81-0B6A-4837-9D4E-40E11DA9753A}" type="slidenum">
              <a:rPr lang="ro-RO" smtClean="0"/>
              <a:t>‹#›</a:t>
            </a:fld>
            <a:endParaRPr lang="ro-R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CFB05C-A956-4FB5-A35D-F7E15B5D2CEA}" type="datetime1">
              <a:rPr lang="ro-RO" smtClean="0"/>
              <a:t>21.05.2018</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41C03B-DBC3-4328-831F-00EE47DAE821}" type="datetime1">
              <a:rPr lang="ro-RO" smtClean="0"/>
              <a:t>21.05.2018</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BEC108E-5865-42CD-AE44-16AF9464C502}" type="datetime1">
              <a:rPr lang="ro-RO" smtClean="0"/>
              <a:t>21.05.2018</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EEE615C1-5876-4A73-BE68-E6716A59951F}" type="datetime1">
              <a:rPr lang="ro-RO" smtClean="0"/>
              <a:t>21.05.2018</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BC2BBC9-0843-4509-91C9-C51DE19649D5}" type="datetime1">
              <a:rPr lang="ro-RO" smtClean="0"/>
              <a:t>21.05.2018</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2B330E81-0B6A-4837-9D4E-40E11DA9753A}" type="slidenum">
              <a:rPr lang="ro-RO" smtClean="0"/>
              <a:t>‹#›</a:t>
            </a:fld>
            <a:endParaRPr lang="ro-RO" dirty="0"/>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56D741DE-5FE9-426D-9DD6-75DF713C397D}" type="datetime1">
              <a:rPr lang="ro-RO" smtClean="0"/>
              <a:t>21.05.2018</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2B330E81-0B6A-4837-9D4E-40E11DA9753A}" type="slidenum">
              <a:rPr lang="ro-RO" smtClean="0"/>
              <a:t>‹#›</a:t>
            </a:fld>
            <a:endParaRPr lang="ro-RO" dirty="0"/>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9CB76158-84A7-4E55-A15E-EA9566A2C8AD}" type="datetime1">
              <a:rPr lang="ro-RO" smtClean="0"/>
              <a:t>21.05.2018</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841295D1-875B-4E96-92FB-41995A100ABF}" type="datetime1">
              <a:rPr lang="ro-RO" smtClean="0"/>
              <a:t>21.05.2018</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2B330E81-0B6A-4837-9D4E-40E11DA9753A}" type="slidenum">
              <a:rPr lang="ro-RO" smtClean="0"/>
              <a:t>‹#›</a:t>
            </a:fld>
            <a:endParaRPr lang="ro-R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7805CF5-FCB0-4238-83BE-18482AFB8461}" type="datetime1">
              <a:rPr lang="ro-RO" smtClean="0"/>
              <a:t>21.05.2018</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2B330E81-0B6A-4837-9D4E-40E11DA9753A}" type="slidenum">
              <a:rPr lang="ro-RO" smtClean="0"/>
              <a:t>‹#›</a:t>
            </a:fld>
            <a:endParaRPr lang="ro-RO"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740A4CE9-7CF9-477E-AD24-13D618643F98}" type="datetime1">
              <a:rPr lang="ro-RO" smtClean="0"/>
              <a:t>21.05.2018</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2B330E81-0B6A-4837-9D4E-40E11DA9753A}" type="slidenum">
              <a:rPr lang="ro-RO" smtClean="0"/>
              <a:t>‹#›</a:t>
            </a:fld>
            <a:endParaRPr lang="ro-RO"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F10E9A47-E9C2-4652-9F7F-50CA8B6835C4}" type="datetime1">
              <a:rPr lang="ro-RO" smtClean="0"/>
              <a:t>21.05.2018</a:t>
            </a:fld>
            <a:endParaRPr lang="ro-RO" dirty="0"/>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ro-RO"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2B330E81-0B6A-4837-9D4E-40E11DA9753A}" type="slidenum">
              <a:rPr lang="ro-RO" smtClean="0"/>
              <a:t>‹#›</a:t>
            </a:fld>
            <a:endParaRPr lang="ro-RO"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988840"/>
            <a:ext cx="7486600" cy="1440160"/>
          </a:xfrm>
        </p:spPr>
        <p:txBody>
          <a:bodyPr>
            <a:normAutofit fontScale="90000"/>
          </a:bodyPr>
          <a:lstStyle/>
          <a:p>
            <a:pPr algn="ctr"/>
            <a:r>
              <a:rPr lang="ro-RO" sz="6700" dirty="0" smtClean="0">
                <a:solidFill>
                  <a:schemeClr val="accent5"/>
                </a:solidFill>
                <a:latin typeface="Bauhaus 93" panose="04030905020B02020C02" pitchFamily="82" charset="0"/>
              </a:rPr>
              <a:t/>
            </a:r>
            <a:br>
              <a:rPr lang="ro-RO" sz="6700" dirty="0" smtClean="0">
                <a:solidFill>
                  <a:schemeClr val="accent5"/>
                </a:solidFill>
                <a:latin typeface="Bauhaus 93" panose="04030905020B02020C02" pitchFamily="82" charset="0"/>
              </a:rPr>
            </a:br>
            <a:r>
              <a:rPr lang="ro-RO" sz="6700" dirty="0">
                <a:solidFill>
                  <a:schemeClr val="accent5"/>
                </a:solidFill>
                <a:latin typeface="Bauhaus 93" panose="04030905020B02020C02" pitchFamily="82" charset="0"/>
              </a:rPr>
              <a:t/>
            </a:r>
            <a:br>
              <a:rPr lang="ro-RO" sz="6700" dirty="0">
                <a:solidFill>
                  <a:schemeClr val="accent5"/>
                </a:solidFill>
                <a:latin typeface="Bauhaus 93" panose="04030905020B02020C02" pitchFamily="82" charset="0"/>
              </a:rPr>
            </a:br>
            <a:r>
              <a:rPr lang="ro-RO" sz="6700" dirty="0" smtClean="0">
                <a:solidFill>
                  <a:schemeClr val="accent5"/>
                </a:solidFill>
                <a:latin typeface="Bauhaus 93" panose="04030905020B02020C02" pitchFamily="82" charset="0"/>
              </a:rPr>
              <a:t/>
            </a:r>
            <a:br>
              <a:rPr lang="ro-RO" sz="6700" dirty="0" smtClean="0">
                <a:solidFill>
                  <a:schemeClr val="accent5"/>
                </a:solidFill>
                <a:latin typeface="Bauhaus 93" panose="04030905020B02020C02" pitchFamily="82" charset="0"/>
              </a:rPr>
            </a:br>
            <a:r>
              <a:rPr lang="en-US" sz="8900" b="1" dirty="0" smtClean="0">
                <a:solidFill>
                  <a:srgbClr val="FFFF00"/>
                </a:solidFill>
                <a:latin typeface="Arimo" panose="020B0604020202020204" pitchFamily="34" charset="0"/>
                <a:ea typeface="Arimo" panose="020B0604020202020204" pitchFamily="34" charset="0"/>
                <a:cs typeface="Arimo" panose="020B0604020202020204" pitchFamily="34" charset="0"/>
              </a:rPr>
              <a:t>A r s u r I l e</a:t>
            </a:r>
            <a:endParaRPr lang="ro-RO" sz="8900" b="1" dirty="0">
              <a:solidFill>
                <a:srgbClr val="FFFF00"/>
              </a:solidFill>
              <a:latin typeface="Arimo" panose="020B0604020202020204" pitchFamily="34" charset="0"/>
              <a:ea typeface="Arimo" panose="020B0604020202020204" pitchFamily="34" charset="0"/>
              <a:cs typeface="Arimo" panose="020B0604020202020204" pitchFamily="34" charset="0"/>
            </a:endParaRPr>
          </a:p>
        </p:txBody>
      </p:sp>
      <p:sp>
        <p:nvSpPr>
          <p:cNvPr id="3" name="Slide Number Placeholder 2"/>
          <p:cNvSpPr>
            <a:spLocks noGrp="1"/>
          </p:cNvSpPr>
          <p:nvPr>
            <p:ph type="sldNum" sz="quarter" idx="12"/>
          </p:nvPr>
        </p:nvSpPr>
        <p:spPr/>
        <p:txBody>
          <a:bodyPr/>
          <a:lstStyle/>
          <a:p>
            <a:fld id="{2B330E81-0B6A-4837-9D4E-40E11DA9753A}" type="slidenum">
              <a:rPr lang="ro-RO" smtClean="0"/>
              <a:t>1</a:t>
            </a:fld>
            <a:endParaRPr lang="ro-RO" dirty="0"/>
          </a:p>
        </p:txBody>
      </p:sp>
      <p:sp>
        <p:nvSpPr>
          <p:cNvPr id="4" name="TextBox 3"/>
          <p:cNvSpPr txBox="1"/>
          <p:nvPr/>
        </p:nvSpPr>
        <p:spPr>
          <a:xfrm>
            <a:off x="3635896" y="4647645"/>
            <a:ext cx="2016224" cy="369332"/>
          </a:xfrm>
          <a:prstGeom prst="rect">
            <a:avLst/>
          </a:prstGeom>
          <a:noFill/>
        </p:spPr>
        <p:txBody>
          <a:bodyPr wrap="square" rtlCol="0">
            <a:spAutoFit/>
          </a:bodyPr>
          <a:lstStyle/>
          <a:p>
            <a:r>
              <a:rPr lang="en-US" dirty="0" smtClean="0">
                <a:solidFill>
                  <a:srgbClr val="FFFF00"/>
                </a:solidFill>
              </a:rPr>
              <a:t>- </a:t>
            </a:r>
            <a:r>
              <a:rPr lang="en-US" dirty="0" err="1" smtClean="0">
                <a:solidFill>
                  <a:srgbClr val="FFFF00"/>
                </a:solidFill>
              </a:rPr>
              <a:t>aprilie</a:t>
            </a:r>
            <a:r>
              <a:rPr lang="en-US" dirty="0" smtClean="0">
                <a:solidFill>
                  <a:srgbClr val="FFFF00"/>
                </a:solidFill>
              </a:rPr>
              <a:t> 2017 -</a:t>
            </a:r>
            <a:endParaRPr lang="ro-RO" dirty="0">
              <a:solidFill>
                <a:srgbClr val="FFFF00"/>
              </a:solidFill>
            </a:endParaRPr>
          </a:p>
        </p:txBody>
      </p:sp>
    </p:spTree>
    <p:extLst>
      <p:ext uri="{BB962C8B-B14F-4D97-AF65-F5344CB8AC3E}">
        <p14:creationId xmlns:p14="http://schemas.microsoft.com/office/powerpoint/2010/main" val="18191008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39552" y="332656"/>
            <a:ext cx="8208912" cy="5078313"/>
          </a:xfrm>
          <a:prstGeom prst="rect">
            <a:avLst/>
          </a:prstGeom>
        </p:spPr>
        <p:txBody>
          <a:bodyPr wrap="square">
            <a:spAutoFit/>
          </a:bodyPr>
          <a:lstStyle/>
          <a:p>
            <a:r>
              <a:rPr lang="ro-RO" dirty="0"/>
              <a:t> </a:t>
            </a:r>
            <a:r>
              <a:rPr lang="ro-RO" b="1" dirty="0"/>
              <a:t>	</a:t>
            </a:r>
            <a:r>
              <a:rPr lang="ro-RO" b="1" dirty="0">
                <a:latin typeface="Calibri" panose="020F0502020204030204" pitchFamily="34" charset="0"/>
              </a:rPr>
              <a:t>I. </a:t>
            </a:r>
            <a:r>
              <a:rPr lang="en-US" b="1" dirty="0" smtClean="0">
                <a:latin typeface="Calibri" panose="020F0502020204030204" pitchFamily="34" charset="0"/>
              </a:rPr>
              <a:t> </a:t>
            </a:r>
            <a:r>
              <a:rPr lang="ro-RO" b="1" dirty="0" smtClean="0">
                <a:latin typeface="Calibri" panose="020F0502020204030204" pitchFamily="34" charset="0"/>
              </a:rPr>
              <a:t>Perioada </a:t>
            </a:r>
            <a:r>
              <a:rPr lang="ro-RO" b="1" dirty="0">
                <a:latin typeface="Calibri" panose="020F0502020204030204" pitchFamily="34" charset="0"/>
              </a:rPr>
              <a:t>şocului </a:t>
            </a:r>
            <a:r>
              <a:rPr lang="ro-RO" b="1" dirty="0" err="1">
                <a:latin typeface="Calibri" panose="020F0502020204030204" pitchFamily="34" charset="0"/>
              </a:rPr>
              <a:t>postcombustional</a:t>
            </a:r>
            <a:r>
              <a:rPr lang="ro-RO" b="1" dirty="0">
                <a:latin typeface="Calibri" panose="020F0502020204030204" pitchFamily="34" charset="0"/>
              </a:rPr>
              <a:t> </a:t>
            </a:r>
            <a:r>
              <a:rPr lang="ro-RO" dirty="0">
                <a:latin typeface="Calibri" panose="020F0502020204030204" pitchFamily="34" charset="0"/>
              </a:rPr>
              <a:t>(primele trei zile</a:t>
            </a:r>
            <a:r>
              <a:rPr lang="ro-RO" dirty="0" smtClean="0">
                <a:latin typeface="Calibri" panose="020F0502020204030204" pitchFamily="34" charset="0"/>
              </a:rPr>
              <a:t>).</a:t>
            </a:r>
            <a:endParaRPr lang="ro-RO" dirty="0">
              <a:latin typeface="Calibri" panose="020F0502020204030204" pitchFamily="34" charset="0"/>
            </a:endParaRPr>
          </a:p>
          <a:p>
            <a:r>
              <a:rPr lang="ro-RO" dirty="0">
                <a:latin typeface="Calibri" panose="020F0502020204030204" pitchFamily="34" charset="0"/>
              </a:rPr>
              <a:t>	</a:t>
            </a:r>
            <a:r>
              <a:rPr lang="ro-RO" b="1" dirty="0">
                <a:latin typeface="Calibri" panose="020F0502020204030204" pitchFamily="34" charset="0"/>
              </a:rPr>
              <a:t>II</a:t>
            </a:r>
            <a:r>
              <a:rPr lang="ro-RO" b="1" dirty="0" smtClean="0">
                <a:latin typeface="Calibri" panose="020F0502020204030204" pitchFamily="34" charset="0"/>
              </a:rPr>
              <a:t>.</a:t>
            </a:r>
            <a:r>
              <a:rPr lang="en-US" b="1" dirty="0" smtClean="0">
                <a:latin typeface="Calibri" panose="020F0502020204030204" pitchFamily="34" charset="0"/>
              </a:rPr>
              <a:t> </a:t>
            </a:r>
            <a:r>
              <a:rPr lang="ro-RO" b="1" dirty="0" smtClean="0">
                <a:latin typeface="Calibri" panose="020F0502020204030204" pitchFamily="34" charset="0"/>
              </a:rPr>
              <a:t>Perioada </a:t>
            </a:r>
            <a:r>
              <a:rPr lang="ro-RO" b="1" dirty="0" err="1">
                <a:latin typeface="Calibri" panose="020F0502020204030204" pitchFamily="34" charset="0"/>
              </a:rPr>
              <a:t>metaagresională</a:t>
            </a:r>
            <a:r>
              <a:rPr lang="ro-RO" b="1" dirty="0">
                <a:latin typeface="Calibri" panose="020F0502020204030204" pitchFamily="34" charset="0"/>
              </a:rPr>
              <a:t> </a:t>
            </a:r>
            <a:r>
              <a:rPr lang="ro-RO" b="1" dirty="0" err="1">
                <a:latin typeface="Calibri" panose="020F0502020204030204" pitchFamily="34" charset="0"/>
              </a:rPr>
              <a:t>dismetabolică</a:t>
            </a:r>
            <a:r>
              <a:rPr lang="ro-RO" b="1" dirty="0">
                <a:latin typeface="Calibri" panose="020F0502020204030204" pitchFamily="34" charset="0"/>
              </a:rPr>
              <a:t> </a:t>
            </a:r>
            <a:r>
              <a:rPr lang="ro-RO" dirty="0">
                <a:latin typeface="Calibri" panose="020F0502020204030204" pitchFamily="34" charset="0"/>
              </a:rPr>
              <a:t>(primele trei săptămâni) caracterizată </a:t>
            </a:r>
            <a:r>
              <a:rPr lang="en-US" dirty="0" smtClean="0">
                <a:latin typeface="Calibri" panose="020F0502020204030204" pitchFamily="34" charset="0"/>
              </a:rPr>
              <a:t>de </a:t>
            </a:r>
            <a:r>
              <a:rPr lang="ro-RO" dirty="0" err="1" smtClean="0">
                <a:latin typeface="Calibri" panose="020F0502020204030204" pitchFamily="34" charset="0"/>
              </a:rPr>
              <a:t>hipercatabolism</a:t>
            </a:r>
            <a:r>
              <a:rPr lang="en-US" dirty="0" smtClean="0">
                <a:latin typeface="Calibri" panose="020F0502020204030204" pitchFamily="34" charset="0"/>
              </a:rPr>
              <a:t> </a:t>
            </a:r>
            <a:r>
              <a:rPr lang="ro-RO" dirty="0" smtClean="0">
                <a:latin typeface="Calibri" panose="020F0502020204030204" pitchFamily="34" charset="0"/>
              </a:rPr>
              <a:t>şi</a:t>
            </a:r>
            <a:r>
              <a:rPr lang="en-US" dirty="0" smtClean="0">
                <a:latin typeface="Calibri" panose="020F0502020204030204" pitchFamily="34" charset="0"/>
              </a:rPr>
              <a:t> </a:t>
            </a:r>
            <a:r>
              <a:rPr lang="ro-RO" dirty="0" err="1" smtClean="0">
                <a:latin typeface="Calibri" panose="020F0502020204030204" pitchFamily="34" charset="0"/>
              </a:rPr>
              <a:t>imunodeficientă</a:t>
            </a:r>
            <a:r>
              <a:rPr lang="ro-RO" dirty="0" smtClean="0">
                <a:latin typeface="Calibri" panose="020F0502020204030204" pitchFamily="34" charset="0"/>
              </a:rPr>
              <a:t> marcată</a:t>
            </a:r>
            <a:r>
              <a:rPr lang="en-US" dirty="0" smtClean="0">
                <a:latin typeface="Calibri" panose="020F0502020204030204" pitchFamily="34" charset="0"/>
              </a:rPr>
              <a:t> de </a:t>
            </a:r>
            <a:r>
              <a:rPr lang="ro-RO" dirty="0" smtClean="0">
                <a:latin typeface="Calibri" panose="020F0502020204030204" pitchFamily="34" charset="0"/>
              </a:rPr>
              <a:t>apariţia </a:t>
            </a:r>
            <a:r>
              <a:rPr lang="ro-RO" dirty="0">
                <a:latin typeface="Calibri" panose="020F0502020204030204" pitchFamily="34" charset="0"/>
              </a:rPr>
              <a:t>complicaţiilor: </a:t>
            </a:r>
            <a:endParaRPr lang="en-US" dirty="0" smtClean="0">
              <a:latin typeface="Calibri" panose="020F0502020204030204" pitchFamily="34" charset="0"/>
            </a:endParaRPr>
          </a:p>
          <a:p>
            <a:r>
              <a:rPr lang="en-US" dirty="0" smtClean="0">
                <a:latin typeface="Calibri" panose="020F0502020204030204" pitchFamily="34" charset="0"/>
              </a:rPr>
              <a:t>	     - </a:t>
            </a:r>
            <a:r>
              <a:rPr lang="ro-RO" dirty="0" smtClean="0">
                <a:latin typeface="Calibri" panose="020F0502020204030204" pitchFamily="34" charset="0"/>
              </a:rPr>
              <a:t>infecţii </a:t>
            </a:r>
            <a:r>
              <a:rPr lang="ro-RO" dirty="0">
                <a:latin typeface="Calibri" panose="020F0502020204030204" pitchFamily="34" charset="0"/>
              </a:rPr>
              <a:t>severe până la şoc septic care survine în:</a:t>
            </a:r>
          </a:p>
          <a:p>
            <a:pPr lvl="3"/>
            <a:r>
              <a:rPr lang="ro-RO" dirty="0" smtClean="0">
                <a:latin typeface="Calibri" panose="020F0502020204030204" pitchFamily="34" charset="0"/>
              </a:rPr>
              <a:t>a</a:t>
            </a:r>
            <a:r>
              <a:rPr lang="ro-RO" dirty="0">
                <a:latin typeface="Calibri" panose="020F0502020204030204" pitchFamily="34" charset="0"/>
              </a:rPr>
              <a:t>) </a:t>
            </a:r>
            <a:r>
              <a:rPr lang="ro-RO" dirty="0" smtClean="0">
                <a:latin typeface="Calibri" panose="020F0502020204030204" pitchFamily="34" charset="0"/>
              </a:rPr>
              <a:t>zilele 5 - 7 </a:t>
            </a:r>
            <a:r>
              <a:rPr lang="ro-RO" dirty="0">
                <a:latin typeface="Calibri" panose="020F0502020204030204" pitchFamily="34" charset="0"/>
              </a:rPr>
              <a:t>la pacienţii cu arsuri </a:t>
            </a:r>
            <a:r>
              <a:rPr lang="ro-RO" dirty="0" smtClean="0">
                <a:latin typeface="Calibri" panose="020F0502020204030204" pitchFamily="34" charset="0"/>
              </a:rPr>
              <a:t>grave,</a:t>
            </a:r>
            <a:endParaRPr lang="ro-RO" dirty="0">
              <a:latin typeface="Calibri" panose="020F0502020204030204" pitchFamily="34" charset="0"/>
            </a:endParaRPr>
          </a:p>
          <a:p>
            <a:pPr lvl="3"/>
            <a:r>
              <a:rPr lang="ro-RO" dirty="0" smtClean="0">
                <a:latin typeface="Calibri" panose="020F0502020204030204" pitchFamily="34" charset="0"/>
              </a:rPr>
              <a:t>b</a:t>
            </a:r>
            <a:r>
              <a:rPr lang="ro-RO" dirty="0">
                <a:latin typeface="Calibri" panose="020F0502020204030204" pitchFamily="34" charset="0"/>
              </a:rPr>
              <a:t>) zilele 3 </a:t>
            </a:r>
            <a:r>
              <a:rPr lang="ro-RO" dirty="0" smtClean="0">
                <a:latin typeface="Calibri" panose="020F0502020204030204" pitchFamily="34" charset="0"/>
              </a:rPr>
              <a:t>- 15 </a:t>
            </a:r>
            <a:r>
              <a:rPr lang="ro-RO" dirty="0">
                <a:latin typeface="Calibri" panose="020F0502020204030204" pitchFamily="34" charset="0"/>
              </a:rPr>
              <a:t>zile la pacienţii cu arsuri </a:t>
            </a:r>
            <a:r>
              <a:rPr lang="ro-RO" dirty="0" smtClean="0">
                <a:latin typeface="Calibri" panose="020F0502020204030204" pitchFamily="34" charset="0"/>
              </a:rPr>
              <a:t>medii,</a:t>
            </a:r>
            <a:endParaRPr lang="ro-RO" dirty="0">
              <a:latin typeface="Calibri" panose="020F0502020204030204" pitchFamily="34" charset="0"/>
            </a:endParaRPr>
          </a:p>
          <a:p>
            <a:pPr lvl="3"/>
            <a:r>
              <a:rPr lang="ro-RO" dirty="0" smtClean="0">
                <a:latin typeface="Calibri" panose="020F0502020204030204" pitchFamily="34" charset="0"/>
              </a:rPr>
              <a:t>c) complicaţii: </a:t>
            </a:r>
          </a:p>
          <a:p>
            <a:pPr lvl="4"/>
            <a:r>
              <a:rPr lang="ro-RO" dirty="0" smtClean="0">
                <a:latin typeface="Calibri" panose="020F0502020204030204" pitchFamily="34" charset="0"/>
              </a:rPr>
              <a:t>- </a:t>
            </a:r>
            <a:r>
              <a:rPr lang="ro-RO" dirty="0" err="1">
                <a:latin typeface="Calibri" panose="020F0502020204030204" pitchFamily="34" charset="0"/>
              </a:rPr>
              <a:t>tromboembolice</a:t>
            </a:r>
            <a:r>
              <a:rPr lang="ro-RO" dirty="0">
                <a:latin typeface="Calibri" panose="020F0502020204030204" pitchFamily="34" charset="0"/>
              </a:rPr>
              <a:t> (</a:t>
            </a:r>
            <a:r>
              <a:rPr lang="ro-RO" b="1" dirty="0">
                <a:latin typeface="Calibri" panose="020F0502020204030204" pitchFamily="34" charset="0"/>
              </a:rPr>
              <a:t>primele 21 de zile</a:t>
            </a:r>
            <a:r>
              <a:rPr lang="ro-RO" dirty="0" smtClean="0">
                <a:latin typeface="Calibri" panose="020F0502020204030204" pitchFamily="34" charset="0"/>
              </a:rPr>
              <a:t>),</a:t>
            </a:r>
            <a:endParaRPr lang="ro-RO" dirty="0">
              <a:latin typeface="Calibri" panose="020F0502020204030204" pitchFamily="34" charset="0"/>
            </a:endParaRPr>
          </a:p>
          <a:p>
            <a:pPr lvl="4"/>
            <a:r>
              <a:rPr lang="ro-RO" dirty="0" smtClean="0">
                <a:latin typeface="Calibri" panose="020F0502020204030204" pitchFamily="34" charset="0"/>
              </a:rPr>
              <a:t>- digestive </a:t>
            </a:r>
            <a:r>
              <a:rPr lang="ro-RO" dirty="0">
                <a:latin typeface="Calibri" panose="020F0502020204030204" pitchFamily="34" charset="0"/>
              </a:rPr>
              <a:t>(pot surveni de la început în arsurile grave). </a:t>
            </a:r>
            <a:endParaRPr lang="ro-RO" dirty="0" smtClean="0">
              <a:latin typeface="Calibri" panose="020F0502020204030204" pitchFamily="34" charset="0"/>
            </a:endParaRPr>
          </a:p>
          <a:p>
            <a:r>
              <a:rPr lang="ro-RO" dirty="0" smtClean="0">
                <a:latin typeface="Calibri" panose="020F0502020204030204" pitchFamily="34" charset="0"/>
              </a:rPr>
              <a:t>Clinic</a:t>
            </a:r>
            <a:r>
              <a:rPr lang="ro-RO" dirty="0">
                <a:latin typeface="Calibri" panose="020F0502020204030204" pitchFamily="34" charset="0"/>
              </a:rPr>
              <a:t>, în această perioadă survin:</a:t>
            </a:r>
          </a:p>
          <a:p>
            <a:r>
              <a:rPr lang="ro-RO" dirty="0">
                <a:latin typeface="Calibri" panose="020F0502020204030204" pitchFamily="34" charset="0"/>
              </a:rPr>
              <a:t>	- </a:t>
            </a:r>
            <a:r>
              <a:rPr lang="ro-RO" b="1" dirty="0">
                <a:latin typeface="Calibri" panose="020F0502020204030204" pitchFamily="34" charset="0"/>
              </a:rPr>
              <a:t>ziua 5 (4 - 6</a:t>
            </a:r>
            <a:r>
              <a:rPr lang="ro-RO" dirty="0" smtClean="0">
                <a:latin typeface="Calibri" panose="020F0502020204030204" pitchFamily="34" charset="0"/>
              </a:rPr>
              <a:t>):</a:t>
            </a:r>
          </a:p>
          <a:p>
            <a:pPr lvl="3"/>
            <a:r>
              <a:rPr lang="ro-RO" dirty="0" smtClean="0">
                <a:latin typeface="Calibri" panose="020F0502020204030204" pitchFamily="34" charset="0"/>
              </a:rPr>
              <a:t>- </a:t>
            </a:r>
            <a:r>
              <a:rPr lang="ro-RO" dirty="0">
                <a:latin typeface="Calibri" panose="020F0502020204030204" pitchFamily="34" charset="0"/>
              </a:rPr>
              <a:t>criza </a:t>
            </a:r>
            <a:r>
              <a:rPr lang="ro-RO" dirty="0" err="1">
                <a:latin typeface="Calibri" panose="020F0502020204030204" pitchFamily="34" charset="0"/>
              </a:rPr>
              <a:t>poliurică</a:t>
            </a:r>
            <a:r>
              <a:rPr lang="ro-RO" dirty="0">
                <a:latin typeface="Calibri" panose="020F0502020204030204" pitchFamily="34" charset="0"/>
              </a:rPr>
              <a:t> - remiterea </a:t>
            </a:r>
            <a:r>
              <a:rPr lang="ro-RO" dirty="0" smtClean="0">
                <a:latin typeface="Calibri" panose="020F0502020204030204" pitchFamily="34" charset="0"/>
              </a:rPr>
              <a:t>edemelor,</a:t>
            </a:r>
            <a:endParaRPr lang="ro-RO" dirty="0">
              <a:latin typeface="Calibri" panose="020F0502020204030204" pitchFamily="34" charset="0"/>
            </a:endParaRPr>
          </a:p>
          <a:p>
            <a:pPr lvl="3"/>
            <a:r>
              <a:rPr lang="ro-RO" dirty="0" smtClean="0">
                <a:latin typeface="Calibri" panose="020F0502020204030204" pitchFamily="34" charset="0"/>
              </a:rPr>
              <a:t>-</a:t>
            </a:r>
            <a:r>
              <a:rPr lang="en-US" dirty="0" smtClean="0">
                <a:latin typeface="Calibri" panose="020F0502020204030204" pitchFamily="34" charset="0"/>
              </a:rPr>
              <a:t> </a:t>
            </a:r>
            <a:r>
              <a:rPr lang="ro-RO" dirty="0" smtClean="0">
                <a:latin typeface="Calibri" panose="020F0502020204030204" pitchFamily="34" charset="0"/>
              </a:rPr>
              <a:t>monitorizarea </a:t>
            </a:r>
            <a:r>
              <a:rPr lang="ro-RO" dirty="0">
                <a:latin typeface="Calibri" panose="020F0502020204030204" pitchFamily="34" charset="0"/>
              </a:rPr>
              <a:t>funcţiilor cordului şi </a:t>
            </a:r>
            <a:r>
              <a:rPr lang="ro-RO" dirty="0" smtClean="0">
                <a:latin typeface="Calibri" panose="020F0502020204030204" pitchFamily="34" charset="0"/>
              </a:rPr>
              <a:t>rinichiului</a:t>
            </a:r>
            <a:r>
              <a:rPr lang="ro-RO" dirty="0">
                <a:latin typeface="Calibri" panose="020F0502020204030204" pitchFamily="34" charset="0"/>
              </a:rPr>
              <a:t>.</a:t>
            </a:r>
            <a:endParaRPr lang="ro-RO" dirty="0" smtClean="0">
              <a:latin typeface="Calibri" panose="020F0502020204030204" pitchFamily="34" charset="0"/>
            </a:endParaRPr>
          </a:p>
          <a:p>
            <a:r>
              <a:rPr lang="ro-RO" dirty="0">
                <a:latin typeface="Calibri" panose="020F0502020204030204" pitchFamily="34" charset="0"/>
              </a:rPr>
              <a:t>	</a:t>
            </a:r>
            <a:r>
              <a:rPr lang="ro-RO" dirty="0" smtClean="0">
                <a:latin typeface="Calibri" panose="020F0502020204030204" pitchFamily="34" charset="0"/>
              </a:rPr>
              <a:t>-</a:t>
            </a:r>
            <a:r>
              <a:rPr lang="en-US" dirty="0" smtClean="0">
                <a:latin typeface="Calibri" panose="020F0502020204030204" pitchFamily="34" charset="0"/>
              </a:rPr>
              <a:t> </a:t>
            </a:r>
            <a:r>
              <a:rPr lang="ro-RO" b="1" dirty="0" smtClean="0">
                <a:latin typeface="Calibri" panose="020F0502020204030204" pitchFamily="34" charset="0"/>
              </a:rPr>
              <a:t>ziua </a:t>
            </a:r>
            <a:r>
              <a:rPr lang="ro-RO" b="1" dirty="0">
                <a:latin typeface="Calibri" panose="020F0502020204030204" pitchFamily="34" charset="0"/>
              </a:rPr>
              <a:t>9</a:t>
            </a:r>
            <a:r>
              <a:rPr lang="ro-RO" dirty="0">
                <a:latin typeface="Calibri" panose="020F0502020204030204" pitchFamily="34" charset="0"/>
              </a:rPr>
              <a:t> - diagnostic precis al profunzimii arsurilor şi conceperea unei strategii terapeutice locale care să permită detaşarea completă a escarelor în zilele </a:t>
            </a:r>
            <a:r>
              <a:rPr lang="ro-RO" dirty="0" smtClean="0">
                <a:latin typeface="Calibri" panose="020F0502020204030204" pitchFamily="34" charset="0"/>
              </a:rPr>
              <a:t>16 - 21 </a:t>
            </a:r>
            <a:r>
              <a:rPr lang="ro-RO" dirty="0">
                <a:latin typeface="Calibri" panose="020F0502020204030204" pitchFamily="34" charset="0"/>
              </a:rPr>
              <a:t>de evoluţie;</a:t>
            </a:r>
          </a:p>
          <a:p>
            <a:r>
              <a:rPr lang="ro-RO" dirty="0">
                <a:latin typeface="Calibri" panose="020F0502020204030204" pitchFamily="34" charset="0"/>
              </a:rPr>
              <a:t>	</a:t>
            </a:r>
            <a:r>
              <a:rPr lang="ro-RO" b="1" dirty="0" smtClean="0">
                <a:latin typeface="Calibri" panose="020F0502020204030204" pitchFamily="34" charset="0"/>
              </a:rPr>
              <a:t>-</a:t>
            </a:r>
            <a:r>
              <a:rPr lang="en-US" b="1" dirty="0" smtClean="0">
                <a:latin typeface="Calibri" panose="020F0502020204030204" pitchFamily="34" charset="0"/>
              </a:rPr>
              <a:t> </a:t>
            </a:r>
            <a:r>
              <a:rPr lang="ro-RO" b="1" dirty="0" smtClean="0">
                <a:latin typeface="Calibri" panose="020F0502020204030204" pitchFamily="34" charset="0"/>
              </a:rPr>
              <a:t>ziua </a:t>
            </a:r>
            <a:r>
              <a:rPr lang="ro-RO" b="1" dirty="0">
                <a:latin typeface="Calibri" panose="020F0502020204030204" pitchFamily="34" charset="0"/>
              </a:rPr>
              <a:t>12</a:t>
            </a:r>
            <a:r>
              <a:rPr lang="ro-RO" dirty="0">
                <a:latin typeface="Calibri" panose="020F0502020204030204" pitchFamily="34" charset="0"/>
              </a:rPr>
              <a:t> - decompensare renală gravă (datorită suprasolicitării aparatului renal).</a:t>
            </a:r>
          </a:p>
        </p:txBody>
      </p:sp>
      <p:sp>
        <p:nvSpPr>
          <p:cNvPr id="2" name="Slide Number Placeholder 1"/>
          <p:cNvSpPr>
            <a:spLocks noGrp="1"/>
          </p:cNvSpPr>
          <p:nvPr>
            <p:ph type="sldNum" sz="quarter" idx="12"/>
          </p:nvPr>
        </p:nvSpPr>
        <p:spPr/>
        <p:txBody>
          <a:bodyPr/>
          <a:lstStyle/>
          <a:p>
            <a:fld id="{2B330E81-0B6A-4837-9D4E-40E11DA9753A}" type="slidenum">
              <a:rPr lang="ro-RO" smtClean="0"/>
              <a:t>10</a:t>
            </a:fld>
            <a:endParaRPr lang="ro-RO" dirty="0"/>
          </a:p>
        </p:txBody>
      </p:sp>
    </p:spTree>
    <p:extLst>
      <p:ext uri="{BB962C8B-B14F-4D97-AF65-F5344CB8AC3E}">
        <p14:creationId xmlns:p14="http://schemas.microsoft.com/office/powerpoint/2010/main" val="1168894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332656"/>
            <a:ext cx="8496944" cy="4985980"/>
          </a:xfrm>
          <a:prstGeom prst="rect">
            <a:avLst/>
          </a:prstGeom>
        </p:spPr>
        <p:txBody>
          <a:bodyPr wrap="square">
            <a:spAutoFit/>
          </a:bodyPr>
          <a:lstStyle/>
          <a:p>
            <a:pPr algn="just"/>
            <a:r>
              <a:rPr lang="ro-RO" sz="2000" b="1" dirty="0" smtClean="0">
                <a:latin typeface="Calibri" panose="020F0502020204030204" pitchFamily="34" charset="0"/>
              </a:rPr>
              <a:t>La  </a:t>
            </a:r>
            <a:r>
              <a:rPr lang="ro-RO" sz="2000" b="1" dirty="0">
                <a:latin typeface="Calibri" panose="020F0502020204030204" pitchFamily="34" charset="0"/>
              </a:rPr>
              <a:t>sfârşitul acestei perioade, un pacient corect tratat  trebuie să fie vindecat iar un bolnav cu arsuri de gradul III trebuie să aibă detaşate escarele şi să înceapă granularea plăgilor care vor fi grefate în zilele următoare.</a:t>
            </a:r>
            <a:endParaRPr lang="ro-RO" sz="2000" dirty="0">
              <a:latin typeface="Calibri" panose="020F0502020204030204" pitchFamily="34" charset="0"/>
            </a:endParaRPr>
          </a:p>
          <a:p>
            <a:r>
              <a:rPr lang="ro-RO" sz="2000" dirty="0">
                <a:latin typeface="Calibri" panose="020F0502020204030204" pitchFamily="34" charset="0"/>
              </a:rPr>
              <a:t>	</a:t>
            </a:r>
          </a:p>
          <a:p>
            <a:r>
              <a:rPr lang="ro-RO" sz="2000" dirty="0">
                <a:latin typeface="Calibri" panose="020F0502020204030204" pitchFamily="34" charset="0"/>
              </a:rPr>
              <a:t> 	</a:t>
            </a:r>
            <a:r>
              <a:rPr lang="ro-RO" sz="2000" b="1" dirty="0">
                <a:latin typeface="Calibri" panose="020F0502020204030204" pitchFamily="34" charset="0"/>
              </a:rPr>
              <a:t>III. </a:t>
            </a:r>
            <a:r>
              <a:rPr lang="ro-RO" sz="2000" b="1" dirty="0" err="1">
                <a:latin typeface="Calibri" panose="020F0502020204030204" pitchFamily="34" charset="0"/>
              </a:rPr>
              <a:t>Perioda</a:t>
            </a:r>
            <a:r>
              <a:rPr lang="ro-RO" sz="2000" b="1" dirty="0">
                <a:latin typeface="Calibri" panose="020F0502020204030204" pitchFamily="34" charset="0"/>
              </a:rPr>
              <a:t>  de  epitelizare sau  chirurgicală</a:t>
            </a:r>
            <a:r>
              <a:rPr lang="ro-RO" sz="2000" dirty="0">
                <a:latin typeface="Calibri" panose="020F0502020204030204" pitchFamily="34" charset="0"/>
              </a:rPr>
              <a:t> (primele două luni). Plaga arsă se grefează iar pacientul este atent monitorizat</a:t>
            </a:r>
            <a:r>
              <a:rPr lang="ro-RO" sz="2000" dirty="0" smtClean="0">
                <a:latin typeface="Calibri" panose="020F0502020204030204" pitchFamily="34" charset="0"/>
              </a:rPr>
              <a:t>.</a:t>
            </a:r>
          </a:p>
          <a:p>
            <a:endParaRPr lang="ro-RO" sz="2000" dirty="0">
              <a:latin typeface="Calibri" panose="020F0502020204030204" pitchFamily="34" charset="0"/>
            </a:endParaRPr>
          </a:p>
          <a:p>
            <a:r>
              <a:rPr lang="ro-RO" sz="2000" dirty="0">
                <a:latin typeface="Calibri" panose="020F0502020204030204" pitchFamily="34" charset="0"/>
              </a:rPr>
              <a:t>	</a:t>
            </a:r>
            <a:r>
              <a:rPr lang="ro-RO" sz="2000" b="1" dirty="0">
                <a:latin typeface="Calibri" panose="020F0502020204030204" pitchFamily="34" charset="0"/>
              </a:rPr>
              <a:t>IV. </a:t>
            </a:r>
            <a:r>
              <a:rPr lang="ro-RO" sz="2000" b="1" dirty="0" err="1">
                <a:latin typeface="Calibri" panose="020F0502020204030204" pitchFamily="34" charset="0"/>
              </a:rPr>
              <a:t>Perioda</a:t>
            </a:r>
            <a:r>
              <a:rPr lang="ro-RO" sz="2000" b="1" dirty="0">
                <a:latin typeface="Calibri" panose="020F0502020204030204" pitchFamily="34" charset="0"/>
              </a:rPr>
              <a:t>  de  şoc cronic – foarte </a:t>
            </a:r>
            <a:r>
              <a:rPr lang="ro-RO" sz="2000" b="1" dirty="0" smtClean="0">
                <a:latin typeface="Calibri" panose="020F0502020204030204" pitchFamily="34" charset="0"/>
              </a:rPr>
              <a:t>gravă</a:t>
            </a:r>
            <a:r>
              <a:rPr lang="en-US" sz="2000" b="1" dirty="0">
                <a:latin typeface="Calibri" panose="020F0502020204030204" pitchFamily="34" charset="0"/>
              </a:rPr>
              <a:t>:</a:t>
            </a:r>
            <a:endParaRPr lang="ro-RO" sz="2000" dirty="0">
              <a:latin typeface="Calibri" panose="020F0502020204030204" pitchFamily="34" charset="0"/>
            </a:endParaRPr>
          </a:p>
          <a:p>
            <a:r>
              <a:rPr lang="ro-RO" sz="2000" dirty="0">
                <a:latin typeface="Calibri" panose="020F0502020204030204" pitchFamily="34" charset="0"/>
              </a:rPr>
              <a:t>	a) pacienţii cu arsuri foarte grave, cu o evoluţie </a:t>
            </a:r>
            <a:r>
              <a:rPr lang="ro-RO" sz="2000" dirty="0" err="1">
                <a:latin typeface="Calibri" panose="020F0502020204030204" pitchFamily="34" charset="0"/>
              </a:rPr>
              <a:t>ondulantă</a:t>
            </a:r>
            <a:r>
              <a:rPr lang="ro-RO" sz="2000" dirty="0">
                <a:latin typeface="Calibri" panose="020F0502020204030204" pitchFamily="34" charset="0"/>
              </a:rPr>
              <a:t>, nefavorabilă;</a:t>
            </a:r>
          </a:p>
          <a:p>
            <a:r>
              <a:rPr lang="ro-RO" sz="2000" dirty="0">
                <a:latin typeface="Calibri" panose="020F0502020204030204" pitchFamily="34" charset="0"/>
              </a:rPr>
              <a:t>	b) o perioadă a  convalescenţei (pentru pacienţii cu o evoluţie normală spre vindecare).</a:t>
            </a:r>
          </a:p>
          <a:p>
            <a:r>
              <a:rPr lang="ro-RO" sz="2000" dirty="0">
                <a:latin typeface="Calibri" panose="020F0502020204030204" pitchFamily="34" charset="0"/>
              </a:rPr>
              <a:t> </a:t>
            </a:r>
          </a:p>
          <a:p>
            <a:r>
              <a:rPr lang="ro-RO" sz="2000" b="1" dirty="0" smtClean="0">
                <a:latin typeface="Calibri" panose="020F0502020204030204" pitchFamily="34" charset="0"/>
              </a:rPr>
              <a:t>Indicele </a:t>
            </a:r>
            <a:r>
              <a:rPr lang="ro-RO" sz="2000" b="1" dirty="0">
                <a:latin typeface="Calibri" panose="020F0502020204030204" pitchFamily="34" charset="0"/>
              </a:rPr>
              <a:t>prognostic</a:t>
            </a:r>
            <a:r>
              <a:rPr lang="ro-RO" sz="2000" dirty="0">
                <a:latin typeface="Calibri" panose="020F0502020204030204" pitchFamily="34" charset="0"/>
              </a:rPr>
              <a:t> (I.P) se află înmulţind suprafaţa arsă (</a:t>
            </a:r>
            <a:r>
              <a:rPr lang="ro-RO" sz="2000" dirty="0" smtClean="0">
                <a:latin typeface="Calibri" panose="020F0502020204030204" pitchFamily="34" charset="0"/>
              </a:rPr>
              <a:t>S %) </a:t>
            </a:r>
            <a:r>
              <a:rPr lang="ro-RO" sz="2000" dirty="0">
                <a:latin typeface="Calibri" panose="020F0502020204030204" pitchFamily="34" charset="0"/>
              </a:rPr>
              <a:t>cu gradul de profunzime al arsurii. </a:t>
            </a:r>
          </a:p>
          <a:p>
            <a:r>
              <a:rPr lang="ro-RO" dirty="0"/>
              <a:t> </a:t>
            </a:r>
          </a:p>
        </p:txBody>
      </p:sp>
      <p:sp>
        <p:nvSpPr>
          <p:cNvPr id="2" name="Slide Number Placeholder 1"/>
          <p:cNvSpPr>
            <a:spLocks noGrp="1"/>
          </p:cNvSpPr>
          <p:nvPr>
            <p:ph type="sldNum" sz="quarter" idx="12"/>
          </p:nvPr>
        </p:nvSpPr>
        <p:spPr/>
        <p:txBody>
          <a:bodyPr/>
          <a:lstStyle/>
          <a:p>
            <a:fld id="{2B330E81-0B6A-4837-9D4E-40E11DA9753A}" type="slidenum">
              <a:rPr lang="ro-RO" smtClean="0"/>
              <a:t>11</a:t>
            </a:fld>
            <a:endParaRPr lang="ro-RO" dirty="0"/>
          </a:p>
        </p:txBody>
      </p:sp>
    </p:spTree>
    <p:extLst>
      <p:ext uri="{BB962C8B-B14F-4D97-AF65-F5344CB8AC3E}">
        <p14:creationId xmlns:p14="http://schemas.microsoft.com/office/powerpoint/2010/main" val="1815668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4273"/>
            <a:ext cx="7772400" cy="1143000"/>
          </a:xfrm>
        </p:spPr>
        <p:txBody>
          <a:bodyPr>
            <a:normAutofit/>
          </a:bodyPr>
          <a:lstStyle/>
          <a:p>
            <a:pPr algn="ctr"/>
            <a:r>
              <a:rPr lang="vi-VN" sz="2200" b="1" dirty="0" smtClean="0">
                <a:solidFill>
                  <a:srgbClr val="FFFF00"/>
                </a:solidFill>
                <a:latin typeface="Calibri" panose="020F0502020204030204" pitchFamily="34" charset="0"/>
              </a:rPr>
              <a:t>În </a:t>
            </a:r>
            <a:r>
              <a:rPr lang="vi-VN" sz="2200" b="1" dirty="0">
                <a:solidFill>
                  <a:srgbClr val="FFFF00"/>
                </a:solidFill>
                <a:latin typeface="Calibri" panose="020F0502020204030204" pitchFamily="34" charset="0"/>
              </a:rPr>
              <a:t>funcţie de I.P. arsurile se clasifică astfel: </a:t>
            </a:r>
            <a:endParaRPr lang="ro-RO" dirty="0">
              <a:latin typeface="Calibri" panose="020F0502020204030204" pitchFamily="34" charset="0"/>
            </a:endParaRPr>
          </a:p>
        </p:txBody>
      </p:sp>
      <p:sp>
        <p:nvSpPr>
          <p:cNvPr id="3" name="Content Placeholder 2"/>
          <p:cNvSpPr>
            <a:spLocks noGrp="1"/>
          </p:cNvSpPr>
          <p:nvPr>
            <p:ph idx="1"/>
          </p:nvPr>
        </p:nvSpPr>
        <p:spPr>
          <a:xfrm>
            <a:off x="683568" y="908720"/>
            <a:ext cx="7772400" cy="4680520"/>
          </a:xfrm>
        </p:spPr>
        <p:txBody>
          <a:bodyPr>
            <a:noAutofit/>
          </a:bodyPr>
          <a:lstStyle/>
          <a:p>
            <a:pPr marL="68580" indent="0">
              <a:buNone/>
            </a:pPr>
            <a:r>
              <a:rPr lang="en-US" sz="2400" dirty="0"/>
              <a:t> </a:t>
            </a:r>
            <a:r>
              <a:rPr lang="ro-RO" sz="1500" b="1" dirty="0" smtClean="0">
                <a:latin typeface="Calibri" panose="020F0502020204030204" pitchFamily="34" charset="0"/>
              </a:rPr>
              <a:t>1</a:t>
            </a:r>
            <a:r>
              <a:rPr lang="ro-RO" sz="1500" b="1" dirty="0">
                <a:latin typeface="Calibri" panose="020F0502020204030204" pitchFamily="34" charset="0"/>
              </a:rPr>
              <a:t>. fără risc vital:	</a:t>
            </a:r>
            <a:endParaRPr lang="ro-RO" sz="1500" dirty="0">
              <a:latin typeface="Calibri" panose="020F0502020204030204" pitchFamily="34" charset="0"/>
            </a:endParaRPr>
          </a:p>
          <a:p>
            <a:pPr>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&lt; 40</a:t>
            </a:r>
            <a:r>
              <a:rPr lang="ro-RO" sz="1500" dirty="0">
                <a:latin typeface="Calibri" panose="020F0502020204030204" pitchFamily="34" charset="0"/>
              </a:rPr>
              <a:t>, nu există complicaţii, </a:t>
            </a:r>
            <a:r>
              <a:rPr lang="ro-RO" sz="1500" b="1" dirty="0">
                <a:latin typeface="Calibri" panose="020F0502020204030204" pitchFamily="34" charset="0"/>
              </a:rPr>
              <a:t>vindecare</a:t>
            </a:r>
            <a:r>
              <a:rPr lang="ro-RO" sz="1500" dirty="0">
                <a:latin typeface="Calibri" panose="020F0502020204030204" pitchFamily="34" charset="0"/>
              </a:rPr>
              <a:t>; </a:t>
            </a:r>
          </a:p>
          <a:p>
            <a:pPr>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între 40 - 60</a:t>
            </a:r>
            <a:r>
              <a:rPr lang="ro-RO" sz="1500" dirty="0">
                <a:latin typeface="Calibri" panose="020F0502020204030204" pitchFamily="34" charset="0"/>
              </a:rPr>
              <a:t>: </a:t>
            </a:r>
            <a:r>
              <a:rPr lang="en-US" sz="1500" dirty="0" smtClean="0">
                <a:latin typeface="Calibri" panose="020F0502020204030204" pitchFamily="34" charset="0"/>
              </a:rPr>
              <a:t>    </a:t>
            </a:r>
            <a:r>
              <a:rPr lang="ro-RO" sz="1500" dirty="0" smtClean="0">
                <a:latin typeface="Calibri" panose="020F0502020204030204" pitchFamily="34" charset="0"/>
              </a:rPr>
              <a:t>1</a:t>
            </a:r>
            <a:r>
              <a:rPr lang="ro-RO" sz="1500" dirty="0">
                <a:latin typeface="Calibri" panose="020F0502020204030204" pitchFamily="34" charset="0"/>
              </a:rPr>
              <a:t>) starea generală este influenţată</a:t>
            </a:r>
          </a:p>
          <a:p>
            <a:pPr marL="68580" indent="0">
              <a:buNone/>
            </a:pPr>
            <a:r>
              <a:rPr lang="ro-RO" sz="1500" dirty="0">
                <a:latin typeface="Calibri" panose="020F0502020204030204" pitchFamily="34" charset="0"/>
              </a:rPr>
              <a:t>		</a:t>
            </a:r>
            <a:r>
              <a:rPr lang="ro-RO" sz="1500" dirty="0" smtClean="0">
                <a:latin typeface="Calibri" panose="020F0502020204030204" pitchFamily="34" charset="0"/>
              </a:rPr>
              <a:t>2</a:t>
            </a:r>
            <a:r>
              <a:rPr lang="ro-RO" sz="1500" dirty="0">
                <a:latin typeface="Calibri" panose="020F0502020204030204" pitchFamily="34" charset="0"/>
              </a:rPr>
              <a:t>) pot apare complicaţii, </a:t>
            </a:r>
            <a:r>
              <a:rPr lang="ro-RO" sz="1500" b="1" dirty="0">
                <a:latin typeface="Calibri" panose="020F0502020204030204" pitchFamily="34" charset="0"/>
              </a:rPr>
              <a:t>vindecare</a:t>
            </a:r>
            <a:r>
              <a:rPr lang="ro-RO" sz="1500" dirty="0">
                <a:latin typeface="Calibri" panose="020F0502020204030204" pitchFamily="34" charset="0"/>
              </a:rPr>
              <a:t>;</a:t>
            </a:r>
          </a:p>
          <a:p>
            <a:pPr marL="68580" indent="0">
              <a:buNone/>
            </a:pPr>
            <a:r>
              <a:rPr lang="ro-RO" sz="1500" b="1" dirty="0">
                <a:latin typeface="Calibri" panose="020F0502020204030204" pitchFamily="34" charset="0"/>
              </a:rPr>
              <a:t>  </a:t>
            </a:r>
            <a:r>
              <a:rPr lang="ro-RO" sz="1500" b="1" dirty="0" smtClean="0">
                <a:latin typeface="Calibri" panose="020F0502020204030204" pitchFamily="34" charset="0"/>
              </a:rPr>
              <a:t>2</a:t>
            </a:r>
            <a:r>
              <a:rPr lang="ro-RO" sz="1500" b="1" dirty="0">
                <a:latin typeface="Calibri" panose="020F0502020204030204" pitchFamily="34" charset="0"/>
              </a:rPr>
              <a:t>. cu risc vital</a:t>
            </a:r>
            <a:r>
              <a:rPr lang="ro-RO" sz="1500" dirty="0">
                <a:latin typeface="Calibri" panose="020F0502020204030204" pitchFamily="34" charset="0"/>
              </a:rPr>
              <a:t>:</a:t>
            </a: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între </a:t>
            </a:r>
            <a:r>
              <a:rPr lang="ro-RO" sz="1500" b="1" dirty="0" smtClean="0">
                <a:latin typeface="Calibri" panose="020F0502020204030204" pitchFamily="34" charset="0"/>
              </a:rPr>
              <a:t>60 - </a:t>
            </a:r>
            <a:r>
              <a:rPr lang="ro-RO" sz="1500" b="1" dirty="0">
                <a:latin typeface="Calibri" panose="020F0502020204030204" pitchFamily="34" charset="0"/>
              </a:rPr>
              <a:t>80</a:t>
            </a:r>
            <a:r>
              <a:rPr lang="ro-RO" sz="1500" dirty="0">
                <a:latin typeface="Calibri" panose="020F0502020204030204" pitchFamily="34" charset="0"/>
              </a:rPr>
              <a:t>: starea generală alterată, complicaţii, vindecare; </a:t>
            </a: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între 80 - 100</a:t>
            </a:r>
            <a:r>
              <a:rPr lang="ro-RO" sz="1500" dirty="0">
                <a:latin typeface="Calibri" panose="020F0502020204030204" pitchFamily="34" charset="0"/>
              </a:rPr>
              <a:t>: complicaţii dar vindecare; </a:t>
            </a: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a:t>
            </a:r>
            <a:r>
              <a:rPr lang="ro-RO" sz="1500" b="1" dirty="0" smtClean="0">
                <a:latin typeface="Calibri" panose="020F0502020204030204" pitchFamily="34" charset="0"/>
              </a:rPr>
              <a:t>&gt; 100</a:t>
            </a:r>
            <a:r>
              <a:rPr lang="ro-RO" sz="1500" dirty="0">
                <a:latin typeface="Calibri" panose="020F0502020204030204" pitchFamily="34" charset="0"/>
              </a:rPr>
              <a:t>:  complicaţii care  pot deveni grave, vindecare; </a:t>
            </a: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între 150 - 160</a:t>
            </a:r>
            <a:r>
              <a:rPr lang="ro-RO" sz="1500" dirty="0">
                <a:latin typeface="Calibri" panose="020F0502020204030204" pitchFamily="34" charset="0"/>
              </a:rPr>
              <a:t>: starea generală este gravă, survin complicaţii </a:t>
            </a:r>
            <a:r>
              <a:rPr lang="ro-RO" sz="1500" dirty="0" smtClean="0">
                <a:latin typeface="Calibri" panose="020F0502020204030204" pitchFamily="34" charset="0"/>
              </a:rPr>
              <a:t>importante</a:t>
            </a:r>
            <a:r>
              <a:rPr lang="ro-RO" sz="1500" dirty="0">
                <a:latin typeface="Calibri" panose="020F0502020204030204" pitchFamily="34" charset="0"/>
              </a:rPr>
              <a:t>, risc vital;</a:t>
            </a: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între 160 şi 200</a:t>
            </a:r>
            <a:r>
              <a:rPr lang="ro-RO" sz="1500" dirty="0">
                <a:latin typeface="Calibri" panose="020F0502020204030204" pitchFamily="34" charset="0"/>
              </a:rPr>
              <a:t>: </a:t>
            </a:r>
          </a:p>
          <a:p>
            <a:pPr lvl="2">
              <a:buFont typeface="Wingdings" panose="05000000000000000000" pitchFamily="2" charset="2"/>
              <a:buChar char="Ø"/>
            </a:pPr>
            <a:r>
              <a:rPr lang="ro-RO" sz="1500" dirty="0" smtClean="0">
                <a:latin typeface="Calibri" panose="020F0502020204030204" pitchFamily="34" charset="0"/>
              </a:rPr>
              <a:t>starea </a:t>
            </a:r>
            <a:r>
              <a:rPr lang="ro-RO" sz="1500" dirty="0">
                <a:latin typeface="Calibri" panose="020F0502020204030204" pitchFamily="34" charset="0"/>
              </a:rPr>
              <a:t>generală este foarte </a:t>
            </a:r>
            <a:r>
              <a:rPr lang="ro-RO" sz="1500" dirty="0" smtClean="0">
                <a:latin typeface="Calibri" panose="020F0502020204030204" pitchFamily="34" charset="0"/>
              </a:rPr>
              <a:t>gravă,</a:t>
            </a:r>
            <a:endParaRPr lang="ro-RO" sz="1500" dirty="0">
              <a:latin typeface="Calibri" panose="020F0502020204030204" pitchFamily="34" charset="0"/>
            </a:endParaRPr>
          </a:p>
          <a:p>
            <a:pPr lvl="2">
              <a:buFont typeface="Wingdings" panose="05000000000000000000" pitchFamily="2" charset="2"/>
              <a:buChar char="Ø"/>
            </a:pPr>
            <a:r>
              <a:rPr lang="ro-RO" sz="1500" dirty="0" smtClean="0">
                <a:latin typeface="Calibri" panose="020F0502020204030204" pitchFamily="34" charset="0"/>
              </a:rPr>
              <a:t>evoluează </a:t>
            </a:r>
            <a:r>
              <a:rPr lang="ro-RO" sz="1500" dirty="0">
                <a:latin typeface="Calibri" panose="020F0502020204030204" pitchFamily="34" charset="0"/>
              </a:rPr>
              <a:t>complicaţii </a:t>
            </a:r>
            <a:r>
              <a:rPr lang="ro-RO" sz="1500" dirty="0" smtClean="0">
                <a:latin typeface="Calibri" panose="020F0502020204030204" pitchFamily="34" charset="0"/>
              </a:rPr>
              <a:t>severe,</a:t>
            </a:r>
            <a:endParaRPr lang="ro-RO" sz="1500" dirty="0">
              <a:latin typeface="Calibri" panose="020F0502020204030204" pitchFamily="34" charset="0"/>
            </a:endParaRPr>
          </a:p>
          <a:p>
            <a:pPr lvl="2">
              <a:buFont typeface="Wingdings" panose="05000000000000000000" pitchFamily="2" charset="2"/>
              <a:buChar char="Ø"/>
            </a:pPr>
            <a:r>
              <a:rPr lang="ro-RO" sz="1500" dirty="0" smtClean="0">
                <a:latin typeface="Calibri" panose="020F0502020204030204" pitchFamily="34" charset="0"/>
              </a:rPr>
              <a:t>risc </a:t>
            </a:r>
            <a:r>
              <a:rPr lang="ro-RO" sz="1500" dirty="0">
                <a:latin typeface="Calibri" panose="020F0502020204030204" pitchFamily="34" charset="0"/>
              </a:rPr>
              <a:t>vital foarte </a:t>
            </a:r>
            <a:r>
              <a:rPr lang="ro-RO" sz="1500" dirty="0" smtClean="0">
                <a:latin typeface="Calibri" panose="020F0502020204030204" pitchFamily="34" charset="0"/>
              </a:rPr>
              <a:t>sever.</a:t>
            </a:r>
            <a:endParaRPr lang="ro-RO" sz="1500" dirty="0">
              <a:latin typeface="Calibri" panose="020F0502020204030204" pitchFamily="34" charset="0"/>
            </a:endParaRPr>
          </a:p>
          <a:p>
            <a:pPr lvl="1">
              <a:buFont typeface="Wingdings" panose="05000000000000000000" pitchFamily="2" charset="2"/>
              <a:buChar char="Ø"/>
            </a:pPr>
            <a:r>
              <a:rPr lang="ro-RO" sz="1500" b="1" dirty="0" smtClean="0">
                <a:latin typeface="Calibri" panose="020F0502020204030204" pitchFamily="34" charset="0"/>
              </a:rPr>
              <a:t>I.P</a:t>
            </a:r>
            <a:r>
              <a:rPr lang="ro-RO" sz="1500" b="1" dirty="0">
                <a:latin typeface="Calibri" panose="020F0502020204030204" pitchFamily="34" charset="0"/>
              </a:rPr>
              <a:t>. </a:t>
            </a:r>
            <a:r>
              <a:rPr lang="ro-RO" sz="1500" b="1" dirty="0" smtClean="0">
                <a:latin typeface="Calibri" panose="020F0502020204030204" pitchFamily="34" charset="0"/>
              </a:rPr>
              <a:t>&gt; 200</a:t>
            </a:r>
            <a:r>
              <a:rPr lang="ro-RO" sz="1500" dirty="0">
                <a:latin typeface="Calibri" panose="020F0502020204030204" pitchFamily="34" charset="0"/>
              </a:rPr>
              <a:t>: supravieţuirea şi vindecarea </a:t>
            </a:r>
            <a:r>
              <a:rPr lang="ro-RO" sz="1500" dirty="0" smtClean="0">
                <a:latin typeface="Calibri" panose="020F0502020204030204" pitchFamily="34" charset="0"/>
              </a:rPr>
              <a:t>sunt</a:t>
            </a:r>
            <a:r>
              <a:rPr lang="en-US" sz="1500" dirty="0" smtClean="0">
                <a:latin typeface="Calibri" panose="020F0502020204030204" pitchFamily="34" charset="0"/>
              </a:rPr>
              <a:t> o </a:t>
            </a:r>
            <a:r>
              <a:rPr lang="en-US" sz="1500" dirty="0" err="1" smtClean="0">
                <a:latin typeface="Calibri" panose="020F0502020204030204" pitchFamily="34" charset="0"/>
              </a:rPr>
              <a:t>excep</a:t>
            </a:r>
            <a:r>
              <a:rPr lang="ro-RO" sz="1500" dirty="0" smtClean="0">
                <a:latin typeface="Calibri" panose="020F0502020204030204" pitchFamily="34" charset="0"/>
              </a:rPr>
              <a:t>ţie.</a:t>
            </a:r>
            <a:endParaRPr lang="ro-RO" sz="1500" dirty="0">
              <a:latin typeface="Calibri" panose="020F0502020204030204" pitchFamily="34" charset="0"/>
            </a:endParaRPr>
          </a:p>
          <a:p>
            <a:endParaRPr lang="ro-RO" sz="1400" dirty="0"/>
          </a:p>
          <a:p>
            <a:endParaRPr lang="ro-RO" sz="2400" dirty="0"/>
          </a:p>
        </p:txBody>
      </p:sp>
      <p:sp>
        <p:nvSpPr>
          <p:cNvPr id="4" name="Slide Number Placeholder 3"/>
          <p:cNvSpPr>
            <a:spLocks noGrp="1"/>
          </p:cNvSpPr>
          <p:nvPr>
            <p:ph type="sldNum" sz="quarter" idx="12"/>
          </p:nvPr>
        </p:nvSpPr>
        <p:spPr/>
        <p:txBody>
          <a:bodyPr/>
          <a:lstStyle/>
          <a:p>
            <a:fld id="{2B330E81-0B6A-4837-9D4E-40E11DA9753A}" type="slidenum">
              <a:rPr lang="ro-RO" smtClean="0"/>
              <a:t>12</a:t>
            </a:fld>
            <a:endParaRPr lang="ro-RO" dirty="0"/>
          </a:p>
        </p:txBody>
      </p:sp>
    </p:spTree>
    <p:extLst>
      <p:ext uri="{BB962C8B-B14F-4D97-AF65-F5344CB8AC3E}">
        <p14:creationId xmlns:p14="http://schemas.microsoft.com/office/powerpoint/2010/main" val="3474037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85800" y="1600201"/>
            <a:ext cx="8134672" cy="3268959"/>
          </a:xfrm>
        </p:spPr>
        <p:txBody>
          <a:bodyPr>
            <a:normAutofit/>
          </a:bodyPr>
          <a:lstStyle/>
          <a:p>
            <a:pPr marL="68580" indent="0">
              <a:buNone/>
            </a:pPr>
            <a:r>
              <a:rPr lang="ro-RO" sz="3200" b="1" dirty="0" smtClean="0">
                <a:solidFill>
                  <a:srgbClr val="FFFF00"/>
                </a:solidFill>
                <a:latin typeface="Calibri" panose="020F0502020204030204" pitchFamily="34" charset="0"/>
              </a:rPr>
              <a:t>E</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x</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e</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m</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p</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l</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u</a:t>
            </a:r>
            <a:r>
              <a:rPr lang="en-US" sz="3200" b="1" dirty="0" smtClean="0">
                <a:solidFill>
                  <a:srgbClr val="FFFF00"/>
                </a:solidFill>
                <a:latin typeface="Calibri" panose="020F0502020204030204" pitchFamily="34" charset="0"/>
              </a:rPr>
              <a:t> </a:t>
            </a:r>
            <a:r>
              <a:rPr lang="ro-RO" sz="3200" b="1" dirty="0" smtClean="0">
                <a:solidFill>
                  <a:srgbClr val="FFFF00"/>
                </a:solidFill>
                <a:latin typeface="Calibri" panose="020F0502020204030204" pitchFamily="34" charset="0"/>
              </a:rPr>
              <a:t>:</a:t>
            </a:r>
            <a:r>
              <a:rPr lang="ro-RO" sz="3200" b="1" dirty="0" smtClean="0">
                <a:latin typeface="Calibri" panose="020F0502020204030204" pitchFamily="34" charset="0"/>
              </a:rPr>
              <a:t>  </a:t>
            </a:r>
            <a:endParaRPr lang="ro-RO" sz="3200" dirty="0">
              <a:latin typeface="Calibri" panose="020F0502020204030204" pitchFamily="34" charset="0"/>
            </a:endParaRPr>
          </a:p>
          <a:p>
            <a:pPr marL="68580" indent="0">
              <a:buNone/>
            </a:pPr>
            <a:endParaRPr lang="ro-RO" sz="3200" b="1" dirty="0">
              <a:solidFill>
                <a:srgbClr val="FFC000"/>
              </a:solidFill>
              <a:latin typeface="Calibri" panose="020F0502020204030204" pitchFamily="34" charset="0"/>
            </a:endParaRPr>
          </a:p>
          <a:p>
            <a:r>
              <a:rPr lang="ro-RO" sz="3200" dirty="0">
                <a:latin typeface="Calibri" panose="020F0502020204030204" pitchFamily="34" charset="0"/>
              </a:rPr>
              <a:t>suprafaţa arsă a mâinii – 18 X 3 → I.P. = 54</a:t>
            </a:r>
          </a:p>
          <a:p>
            <a:r>
              <a:rPr lang="ro-RO" sz="3200" dirty="0" smtClean="0">
                <a:latin typeface="Calibri" panose="020F0502020204030204" pitchFamily="34" charset="0"/>
              </a:rPr>
              <a:t>suprafaţa </a:t>
            </a:r>
            <a:r>
              <a:rPr lang="ro-RO" sz="3200" dirty="0">
                <a:latin typeface="Calibri" panose="020F0502020204030204" pitchFamily="34" charset="0"/>
              </a:rPr>
              <a:t>arsă a 2 mâini – (18 X 3) X 2 </a:t>
            </a:r>
            <a:endParaRPr lang="ro-RO" sz="3200" dirty="0" smtClean="0">
              <a:latin typeface="Calibri" panose="020F0502020204030204" pitchFamily="34" charset="0"/>
            </a:endParaRPr>
          </a:p>
          <a:p>
            <a:pPr marL="68580" indent="0">
              <a:buNone/>
            </a:pPr>
            <a:r>
              <a:rPr lang="ro-RO" sz="3200" dirty="0" smtClean="0">
                <a:latin typeface="Calibri" panose="020F0502020204030204" pitchFamily="34" charset="0"/>
              </a:rPr>
              <a:t>→ </a:t>
            </a:r>
            <a:r>
              <a:rPr lang="en-US" sz="3200" dirty="0" smtClean="0">
                <a:latin typeface="Calibri" panose="020F0502020204030204" pitchFamily="34" charset="0"/>
              </a:rPr>
              <a:t>la </a:t>
            </a:r>
            <a:r>
              <a:rPr lang="ro-RO" sz="3200" dirty="0" smtClean="0">
                <a:latin typeface="Calibri" panose="020F0502020204030204" pitchFamily="34" charset="0"/>
              </a:rPr>
              <a:t>I.P</a:t>
            </a:r>
            <a:r>
              <a:rPr lang="ro-RO" sz="3200" dirty="0">
                <a:latin typeface="Calibri" panose="020F0502020204030204" pitchFamily="34" charset="0"/>
              </a:rPr>
              <a:t>. </a:t>
            </a:r>
            <a:r>
              <a:rPr lang="ro-RO" sz="3200" dirty="0" smtClean="0">
                <a:latin typeface="Calibri" panose="020F0502020204030204" pitchFamily="34" charset="0"/>
              </a:rPr>
              <a:t>&gt; 100</a:t>
            </a:r>
            <a:r>
              <a:rPr lang="en-US" sz="3200" dirty="0" smtClean="0">
                <a:latin typeface="Calibri" panose="020F0502020204030204" pitchFamily="34" charset="0"/>
              </a:rPr>
              <a:t> </a:t>
            </a:r>
            <a:r>
              <a:rPr lang="ro-RO" sz="3200" dirty="0" smtClean="0">
                <a:latin typeface="Calibri" panose="020F0502020204030204" pitchFamily="34" charset="0"/>
              </a:rPr>
              <a:t>apar  </a:t>
            </a:r>
            <a:r>
              <a:rPr lang="ro-RO" sz="3200" dirty="0">
                <a:latin typeface="Calibri" panose="020F0502020204030204" pitchFamily="34" charset="0"/>
              </a:rPr>
              <a:t>complicaţii</a:t>
            </a:r>
          </a:p>
          <a:p>
            <a:endParaRPr lang="ro-RO" dirty="0"/>
          </a:p>
        </p:txBody>
      </p:sp>
      <p:sp>
        <p:nvSpPr>
          <p:cNvPr id="2" name="Slide Number Placeholder 1"/>
          <p:cNvSpPr>
            <a:spLocks noGrp="1"/>
          </p:cNvSpPr>
          <p:nvPr>
            <p:ph type="sldNum" sz="quarter" idx="12"/>
          </p:nvPr>
        </p:nvSpPr>
        <p:spPr/>
        <p:txBody>
          <a:bodyPr/>
          <a:lstStyle/>
          <a:p>
            <a:fld id="{2B330E81-0B6A-4837-9D4E-40E11DA9753A}" type="slidenum">
              <a:rPr lang="ro-RO" smtClean="0"/>
              <a:t>13</a:t>
            </a:fld>
            <a:endParaRPr lang="ro-RO" dirty="0"/>
          </a:p>
        </p:txBody>
      </p:sp>
    </p:spTree>
    <p:extLst>
      <p:ext uri="{BB962C8B-B14F-4D97-AF65-F5344CB8AC3E}">
        <p14:creationId xmlns:p14="http://schemas.microsoft.com/office/powerpoint/2010/main" val="7703848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496944" cy="5832648"/>
          </a:xfrm>
        </p:spPr>
        <p:txBody>
          <a:bodyPr>
            <a:normAutofit fontScale="77500" lnSpcReduction="20000"/>
          </a:bodyPr>
          <a:lstStyle/>
          <a:p>
            <a:pPr marL="68580" indent="0" algn="ctr">
              <a:buNone/>
            </a:pPr>
            <a:r>
              <a:rPr lang="ro-RO" sz="3400" b="1" dirty="0" smtClean="0">
                <a:solidFill>
                  <a:srgbClr val="FFFF00"/>
                </a:solidFill>
              </a:rPr>
              <a:t>R E C A P I T U L A R E</a:t>
            </a:r>
            <a:endParaRPr lang="en-US" sz="3400" b="1" dirty="0" smtClean="0">
              <a:solidFill>
                <a:srgbClr val="FFFF00"/>
              </a:solidFill>
            </a:endParaRPr>
          </a:p>
          <a:p>
            <a:pPr marL="68580" indent="0">
              <a:buNone/>
            </a:pPr>
            <a:endParaRPr lang="en-US" sz="2300" smtClean="0">
              <a:latin typeface="Calibri" panose="020F0502020204030204" pitchFamily="34" charset="0"/>
            </a:endParaRPr>
          </a:p>
          <a:p>
            <a:pPr marL="68580" indent="0">
              <a:buNone/>
            </a:pPr>
            <a:r>
              <a:rPr lang="ro-RO" sz="3400" dirty="0" smtClean="0">
                <a:latin typeface="Calibri" panose="020F0502020204030204" pitchFamily="34" charset="0"/>
              </a:rPr>
              <a:t>1</a:t>
            </a:r>
            <a:r>
              <a:rPr lang="ro-RO" sz="3400" dirty="0">
                <a:latin typeface="Calibri" panose="020F0502020204030204" pitchFamily="34" charset="0"/>
              </a:rPr>
              <a:t>. </a:t>
            </a:r>
            <a:r>
              <a:rPr lang="ro-RO" sz="3400" b="1" dirty="0">
                <a:latin typeface="Calibri" panose="020F0502020204030204" pitchFamily="34" charset="0"/>
              </a:rPr>
              <a:t>Răciţi arsura</a:t>
            </a:r>
            <a:r>
              <a:rPr lang="ro-RO" sz="3400" dirty="0">
                <a:latin typeface="Calibri" panose="020F0502020204030204" pitchFamily="34" charset="0"/>
              </a:rPr>
              <a:t> cat mai repede posibil, </a:t>
            </a:r>
            <a:r>
              <a:rPr lang="ro-RO" sz="3400" b="1" dirty="0">
                <a:latin typeface="Calibri" panose="020F0502020204030204" pitchFamily="34" charset="0"/>
              </a:rPr>
              <a:t>cu apa rece sau puţin călduţa</a:t>
            </a:r>
            <a:r>
              <a:rPr lang="ro-RO" sz="3400" dirty="0">
                <a:latin typeface="Calibri" panose="020F0502020204030204" pitchFamily="34" charset="0"/>
              </a:rPr>
              <a:t>, de la robinet sau de la </a:t>
            </a:r>
            <a:r>
              <a:rPr lang="ro-RO" sz="3400" dirty="0" smtClean="0">
                <a:latin typeface="Calibri" panose="020F0502020204030204" pitchFamily="34" charset="0"/>
              </a:rPr>
              <a:t>dus.</a:t>
            </a:r>
            <a:endParaRPr lang="ro-RO" sz="3400" dirty="0">
              <a:latin typeface="Calibri" panose="020F0502020204030204" pitchFamily="34" charset="0"/>
            </a:endParaRPr>
          </a:p>
          <a:p>
            <a:pPr marL="68580" indent="0">
              <a:buNone/>
            </a:pPr>
            <a:r>
              <a:rPr lang="ro-RO" sz="3400" dirty="0" smtClean="0">
                <a:latin typeface="Calibri" panose="020F0502020204030204" pitchFamily="34" charset="0"/>
              </a:rPr>
              <a:t>2</a:t>
            </a:r>
            <a:r>
              <a:rPr lang="ro-RO" sz="3400" dirty="0">
                <a:latin typeface="Calibri" panose="020F0502020204030204" pitchFamily="34" charset="0"/>
              </a:rPr>
              <a:t>. </a:t>
            </a:r>
            <a:r>
              <a:rPr lang="ro-RO" sz="3400" b="1" dirty="0">
                <a:latin typeface="Calibri" panose="020F0502020204030204" pitchFamily="34" charset="0"/>
              </a:rPr>
              <a:t>Răciţi timp de </a:t>
            </a:r>
            <a:r>
              <a:rPr lang="ro-RO" sz="3400" b="1" dirty="0" smtClean="0">
                <a:latin typeface="Calibri" panose="020F0502020204030204" pitchFamily="34" charset="0"/>
              </a:rPr>
              <a:t>15 - 20 </a:t>
            </a:r>
            <a:r>
              <a:rPr lang="ro-RO" sz="3400" b="1" dirty="0">
                <a:latin typeface="Calibri" panose="020F0502020204030204" pitchFamily="34" charset="0"/>
              </a:rPr>
              <a:t>de </a:t>
            </a:r>
            <a:r>
              <a:rPr lang="ro-RO" sz="3400" b="1" dirty="0" smtClean="0">
                <a:latin typeface="Calibri" panose="020F0502020204030204" pitchFamily="34" charset="0"/>
              </a:rPr>
              <a:t>minute </a:t>
            </a:r>
            <a:r>
              <a:rPr lang="ro-RO" sz="3400" b="1" dirty="0">
                <a:latin typeface="Calibri" panose="020F0502020204030204" pitchFamily="34" charset="0"/>
              </a:rPr>
              <a:t>sau pana când durerea mai scade</a:t>
            </a:r>
            <a:r>
              <a:rPr lang="ro-RO" sz="3400" dirty="0">
                <a:latin typeface="Calibri" panose="020F0502020204030204" pitchFamily="34" charset="0"/>
              </a:rPr>
              <a:t>.</a:t>
            </a:r>
          </a:p>
          <a:p>
            <a:pPr marL="68580" indent="0">
              <a:buNone/>
            </a:pPr>
            <a:r>
              <a:rPr lang="ro-RO" sz="3400" dirty="0" smtClean="0">
                <a:latin typeface="Calibri" panose="020F0502020204030204" pitchFamily="34" charset="0"/>
              </a:rPr>
              <a:t>3. </a:t>
            </a:r>
            <a:r>
              <a:rPr lang="ro-RO" sz="3400" b="1" dirty="0" smtClean="0">
                <a:latin typeface="Calibri" panose="020F0502020204030204" pitchFamily="34" charset="0"/>
              </a:rPr>
              <a:t>Îndepărtaţi </a:t>
            </a:r>
            <a:r>
              <a:rPr lang="ro-RO" sz="3400" b="1" dirty="0">
                <a:latin typeface="Calibri" panose="020F0502020204030204" pitchFamily="34" charset="0"/>
              </a:rPr>
              <a:t>hainele si bijuteriile</a:t>
            </a:r>
            <a:r>
              <a:rPr lang="ro-RO" sz="3400" dirty="0">
                <a:latin typeface="Calibri" panose="020F0502020204030204" pitchFamily="34" charset="0"/>
              </a:rPr>
              <a:t>, </a:t>
            </a:r>
            <a:r>
              <a:rPr lang="ro-RO" sz="3400" b="1" dirty="0" smtClean="0">
                <a:latin typeface="Calibri" panose="020F0502020204030204" pitchFamily="34" charset="0"/>
              </a:rPr>
              <a:t>dacă </a:t>
            </a:r>
            <a:r>
              <a:rPr lang="ro-RO" sz="3400" b="1" dirty="0">
                <a:latin typeface="Calibri" panose="020F0502020204030204" pitchFamily="34" charset="0"/>
              </a:rPr>
              <a:t>nu sunt prinse de piele</a:t>
            </a:r>
            <a:r>
              <a:rPr lang="ro-RO" sz="3400" dirty="0">
                <a:latin typeface="Calibri" panose="020F0502020204030204" pitchFamily="34" charset="0"/>
              </a:rPr>
              <a:t>. </a:t>
            </a:r>
          </a:p>
          <a:p>
            <a:pPr marL="68580" indent="0">
              <a:buNone/>
            </a:pPr>
            <a:r>
              <a:rPr lang="ro-RO" sz="3400" dirty="0" smtClean="0">
                <a:latin typeface="Calibri" panose="020F0502020204030204" pitchFamily="34" charset="0"/>
              </a:rPr>
              <a:t>4. După </a:t>
            </a:r>
            <a:r>
              <a:rPr lang="ro-RO" sz="3400" dirty="0">
                <a:latin typeface="Calibri" panose="020F0502020204030204" pitchFamily="34" charset="0"/>
              </a:rPr>
              <a:t>ce aţi răcit arsura, </a:t>
            </a:r>
            <a:r>
              <a:rPr lang="ro-RO" sz="3400" b="1" dirty="0">
                <a:latin typeface="Calibri" panose="020F0502020204030204" pitchFamily="34" charset="0"/>
              </a:rPr>
              <a:t>aplicaţi o compresă</a:t>
            </a:r>
            <a:r>
              <a:rPr lang="ro-RO" sz="3400" dirty="0">
                <a:latin typeface="Calibri" panose="020F0502020204030204" pitchFamily="34" charset="0"/>
              </a:rPr>
              <a:t> sau o ţesătură curată, </a:t>
            </a:r>
            <a:r>
              <a:rPr lang="ro-RO" sz="3400" b="1" dirty="0">
                <a:latin typeface="Calibri" panose="020F0502020204030204" pitchFamily="34" charset="0"/>
              </a:rPr>
              <a:t>umedă.</a:t>
            </a:r>
            <a:endParaRPr lang="ro-RO" sz="3400" dirty="0">
              <a:latin typeface="Calibri" panose="020F0502020204030204" pitchFamily="34" charset="0"/>
            </a:endParaRPr>
          </a:p>
          <a:p>
            <a:pPr marL="68580" indent="0">
              <a:buNone/>
            </a:pPr>
            <a:r>
              <a:rPr lang="ro-RO" sz="3400" dirty="0" smtClean="0">
                <a:latin typeface="Calibri" panose="020F0502020204030204" pitchFamily="34" charset="0"/>
              </a:rPr>
              <a:t>5. </a:t>
            </a:r>
            <a:r>
              <a:rPr lang="ro-RO" sz="3400" b="1" dirty="0" smtClean="0">
                <a:latin typeface="Calibri" panose="020F0502020204030204" pitchFamily="34" charset="0"/>
              </a:rPr>
              <a:t>Daca </a:t>
            </a:r>
            <a:r>
              <a:rPr lang="ro-RO" sz="3400" b="1" dirty="0">
                <a:latin typeface="Calibri" panose="020F0502020204030204" pitchFamily="34" charset="0"/>
              </a:rPr>
              <a:t>au apărut băşici, nu le spargeţi</a:t>
            </a:r>
            <a:r>
              <a:rPr lang="ro-RO" sz="3400" dirty="0">
                <a:latin typeface="Calibri" panose="020F0502020204030204" pitchFamily="34" charset="0"/>
              </a:rPr>
              <a:t>.</a:t>
            </a:r>
          </a:p>
          <a:p>
            <a:pPr marL="68580" indent="0">
              <a:buNone/>
            </a:pPr>
            <a:r>
              <a:rPr lang="ro-RO" sz="3400" dirty="0" smtClean="0">
                <a:latin typeface="Calibri" panose="020F0502020204030204" pitchFamily="34" charset="0"/>
              </a:rPr>
              <a:t>6</a:t>
            </a:r>
            <a:r>
              <a:rPr lang="ro-RO" sz="3400" dirty="0">
                <a:latin typeface="Calibri" panose="020F0502020204030204" pitchFamily="34" charset="0"/>
              </a:rPr>
              <a:t>. </a:t>
            </a:r>
            <a:r>
              <a:rPr lang="ro-RO" sz="3400" b="1" dirty="0">
                <a:latin typeface="Calibri" panose="020F0502020204030204" pitchFamily="34" charset="0"/>
              </a:rPr>
              <a:t>Nu ungeţi arsura cu creme</a:t>
            </a:r>
            <a:r>
              <a:rPr lang="ro-RO" sz="3400" dirty="0">
                <a:latin typeface="Calibri" panose="020F0502020204030204" pitchFamily="34" charset="0"/>
              </a:rPr>
              <a:t> când acordaţi primul ajutor.</a:t>
            </a:r>
          </a:p>
          <a:p>
            <a:pPr marL="68580" indent="0">
              <a:buNone/>
            </a:pPr>
            <a:r>
              <a:rPr lang="ro-RO" sz="3400" dirty="0" smtClean="0">
                <a:latin typeface="Calibri" panose="020F0502020204030204" pitchFamily="34" charset="0"/>
              </a:rPr>
              <a:t>7</a:t>
            </a:r>
            <a:r>
              <a:rPr lang="ro-RO" sz="3400" dirty="0">
                <a:latin typeface="Calibri" panose="020F0502020204030204" pitchFamily="34" charset="0"/>
              </a:rPr>
              <a:t>. </a:t>
            </a:r>
            <a:r>
              <a:rPr lang="ro-RO" sz="3400" b="1" dirty="0">
                <a:latin typeface="Calibri" panose="020F0502020204030204" pitchFamily="34" charset="0"/>
              </a:rPr>
              <a:t>Sfătuiţi victima să meargă la medic</a:t>
            </a:r>
            <a:r>
              <a:rPr lang="ro-RO" sz="3400" dirty="0">
                <a:latin typeface="Calibri" panose="020F0502020204030204" pitchFamily="34" charset="0"/>
              </a:rPr>
              <a:t>. Acesta va verifica dacă victima are nevoie de protecţie împotriva tetanosului</a:t>
            </a:r>
            <a:r>
              <a:rPr lang="ro-RO" sz="3400" dirty="0" smtClean="0">
                <a:latin typeface="Calibri" panose="020F0502020204030204" pitchFamily="34" charset="0"/>
              </a:rPr>
              <a:t>.</a:t>
            </a:r>
            <a:endParaRPr lang="ro-RO" sz="2600" dirty="0"/>
          </a:p>
        </p:txBody>
      </p:sp>
      <p:sp>
        <p:nvSpPr>
          <p:cNvPr id="2" name="Slide Number Placeholder 1"/>
          <p:cNvSpPr>
            <a:spLocks noGrp="1"/>
          </p:cNvSpPr>
          <p:nvPr>
            <p:ph type="sldNum" sz="quarter" idx="12"/>
          </p:nvPr>
        </p:nvSpPr>
        <p:spPr/>
        <p:txBody>
          <a:bodyPr/>
          <a:lstStyle/>
          <a:p>
            <a:fld id="{2B330E81-0B6A-4837-9D4E-40E11DA9753A}" type="slidenum">
              <a:rPr lang="ro-RO" smtClean="0"/>
              <a:t>14</a:t>
            </a:fld>
            <a:endParaRPr lang="ro-RO" dirty="0"/>
          </a:p>
        </p:txBody>
      </p:sp>
    </p:spTree>
    <p:extLst>
      <p:ext uri="{BB962C8B-B14F-4D97-AF65-F5344CB8AC3E}">
        <p14:creationId xmlns:p14="http://schemas.microsoft.com/office/powerpoint/2010/main" val="2923822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620688"/>
            <a:ext cx="7920880" cy="5040560"/>
          </a:xfrm>
        </p:spPr>
        <p:txBody>
          <a:bodyPr>
            <a:normAutofit fontScale="85000" lnSpcReduction="10000"/>
          </a:bodyPr>
          <a:lstStyle/>
          <a:p>
            <a:pPr marL="68580" indent="0">
              <a:buNone/>
            </a:pPr>
            <a:r>
              <a:rPr lang="ro-RO" sz="2800" b="1" dirty="0">
                <a:latin typeface="Calibri" panose="020F0502020204030204" pitchFamily="34" charset="0"/>
                <a:ea typeface="Arimo" panose="020B0604020202020204" pitchFamily="34" charset="0"/>
                <a:cs typeface="Arimo" panose="020B0604020202020204" pitchFamily="34" charset="0"/>
              </a:rPr>
              <a:t>Arsura </a:t>
            </a:r>
            <a:r>
              <a:rPr lang="en-US" sz="2800" b="1" dirty="0" smtClean="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afecţiune </a:t>
            </a:r>
            <a:r>
              <a:rPr lang="ro-RO" sz="2800" b="1" dirty="0">
                <a:latin typeface="Calibri" panose="020F0502020204030204" pitchFamily="34" charset="0"/>
                <a:ea typeface="Arimo" panose="020B0604020202020204" pitchFamily="34" charset="0"/>
                <a:cs typeface="Arimo" panose="020B0604020202020204" pitchFamily="34" charset="0"/>
              </a:rPr>
              <a:t>locală sau generală declanşată de agenţi:</a:t>
            </a:r>
          </a:p>
          <a:p>
            <a:pPr lvl="3"/>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termici</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3"/>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chimici</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3"/>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electrici</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3"/>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err="1" smtClean="0">
                <a:latin typeface="Calibri" panose="020F0502020204030204" pitchFamily="34" charset="0"/>
                <a:ea typeface="Arimo" panose="020B0604020202020204" pitchFamily="34" charset="0"/>
                <a:cs typeface="Arimo" panose="020B0604020202020204" pitchFamily="34" charset="0"/>
              </a:rPr>
              <a:t>radici</a:t>
            </a:r>
            <a:r>
              <a:rPr lang="en-US" sz="2800" b="1" dirty="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3"/>
            <a:r>
              <a:rPr lang="ro-RO" sz="2800" b="1" dirty="0">
                <a:latin typeface="Calibri" panose="020F0502020204030204" pitchFamily="34" charset="0"/>
                <a:ea typeface="Arimo" panose="020B0604020202020204" pitchFamily="34" charset="0"/>
                <a:cs typeface="Arimo" panose="020B0604020202020204" pitchFamily="34" charset="0"/>
              </a:rPr>
              <a:t>	potenţial gravă, cu prognosticul depinzând de:</a:t>
            </a:r>
          </a:p>
          <a:p>
            <a:pPr lvl="5"/>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amploarea </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5"/>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evoluţia </a:t>
            </a:r>
            <a:r>
              <a:rPr lang="ro-RO" sz="2800" b="1" dirty="0">
                <a:latin typeface="Calibri" panose="020F0502020204030204" pitchFamily="34" charset="0"/>
                <a:ea typeface="Arimo" panose="020B0604020202020204" pitchFamily="34" charset="0"/>
                <a:cs typeface="Arimo" panose="020B0604020202020204" pitchFamily="34" charset="0"/>
              </a:rPr>
              <a:t>leziunilor </a:t>
            </a:r>
            <a:r>
              <a:rPr lang="ro-RO" sz="2800" b="1" dirty="0" smtClean="0">
                <a:latin typeface="Calibri" panose="020F0502020204030204" pitchFamily="34" charset="0"/>
                <a:ea typeface="Arimo" panose="020B0604020202020204" pitchFamily="34" charset="0"/>
                <a:cs typeface="Arimo" panose="020B0604020202020204" pitchFamily="34" charset="0"/>
              </a:rPr>
              <a:t>locale</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5"/>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complicaţiile </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pPr lvl="5"/>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precocitatea</a:t>
            </a:r>
            <a:r>
              <a:rPr lang="en-US" sz="2800" b="1" dirty="0" smtClean="0">
                <a:latin typeface="Calibri" panose="020F0502020204030204" pitchFamily="34" charset="0"/>
                <a:ea typeface="Arimo" panose="020B0604020202020204" pitchFamily="34" charset="0"/>
                <a:cs typeface="Arimo" panose="020B0604020202020204" pitchFamily="34" charset="0"/>
              </a:rPr>
              <a:t>,</a:t>
            </a:r>
            <a:r>
              <a:rPr lang="ro-RO" sz="2800" b="1" dirty="0" smtClean="0">
                <a:latin typeface="Calibri" panose="020F0502020204030204" pitchFamily="34" charset="0"/>
                <a:ea typeface="Arimo" panose="020B0604020202020204" pitchFamily="34" charset="0"/>
                <a:cs typeface="Arimo" panose="020B0604020202020204" pitchFamily="34" charset="0"/>
              </a:rPr>
              <a:t> </a:t>
            </a:r>
            <a:endParaRPr lang="ro-RO" sz="2800" b="1" dirty="0">
              <a:latin typeface="Calibri" panose="020F0502020204030204" pitchFamily="34" charset="0"/>
              <a:ea typeface="Arimo" panose="020B0604020202020204" pitchFamily="34" charset="0"/>
              <a:cs typeface="Arimo" panose="020B0604020202020204" pitchFamily="34" charset="0"/>
            </a:endParaRPr>
          </a:p>
          <a:p>
            <a:pPr lvl="5"/>
            <a:r>
              <a:rPr lang="ro-RO" sz="2800" b="1" dirty="0">
                <a:latin typeface="Calibri" panose="020F0502020204030204" pitchFamily="34" charset="0"/>
                <a:ea typeface="Arimo" panose="020B0604020202020204" pitchFamily="34" charset="0"/>
                <a:cs typeface="Arimo" panose="020B0604020202020204" pitchFamily="34" charset="0"/>
              </a:rPr>
              <a:t>	</a:t>
            </a:r>
            <a:r>
              <a:rPr lang="ro-RO" sz="2800" b="1" dirty="0" smtClean="0">
                <a:latin typeface="Calibri" panose="020F0502020204030204" pitchFamily="34" charset="0"/>
                <a:ea typeface="Arimo" panose="020B0604020202020204" pitchFamily="34" charset="0"/>
                <a:cs typeface="Arimo" panose="020B0604020202020204" pitchFamily="34" charset="0"/>
              </a:rPr>
              <a:t>calitatea tratamentului</a:t>
            </a:r>
            <a:r>
              <a:rPr lang="en-US" sz="2800" b="1" dirty="0" smtClean="0">
                <a:latin typeface="Calibri" panose="020F0502020204030204" pitchFamily="34" charset="0"/>
                <a:ea typeface="Arimo" panose="020B0604020202020204" pitchFamily="34" charset="0"/>
                <a:cs typeface="Arimo" panose="020B0604020202020204" pitchFamily="34" charset="0"/>
              </a:rPr>
              <a:t>.</a:t>
            </a:r>
            <a:endParaRPr lang="ro-RO" sz="2800" b="1" dirty="0">
              <a:latin typeface="Calibri" panose="020F0502020204030204" pitchFamily="34" charset="0"/>
              <a:ea typeface="Arimo" panose="020B0604020202020204" pitchFamily="34" charset="0"/>
              <a:cs typeface="Arimo" panose="020B0604020202020204" pitchFamily="34" charset="0"/>
            </a:endParaRPr>
          </a:p>
          <a:p>
            <a:endParaRPr lang="ro-RO" dirty="0"/>
          </a:p>
        </p:txBody>
      </p:sp>
      <p:sp>
        <p:nvSpPr>
          <p:cNvPr id="2" name="Slide Number Placeholder 1"/>
          <p:cNvSpPr>
            <a:spLocks noGrp="1"/>
          </p:cNvSpPr>
          <p:nvPr>
            <p:ph type="sldNum" sz="quarter" idx="12"/>
          </p:nvPr>
        </p:nvSpPr>
        <p:spPr/>
        <p:txBody>
          <a:bodyPr/>
          <a:lstStyle/>
          <a:p>
            <a:fld id="{2B330E81-0B6A-4837-9D4E-40E11DA9753A}" type="slidenum">
              <a:rPr lang="ro-RO" smtClean="0"/>
              <a:t>2</a:t>
            </a:fld>
            <a:endParaRPr lang="ro-RO" dirty="0"/>
          </a:p>
        </p:txBody>
      </p:sp>
    </p:spTree>
    <p:extLst>
      <p:ext uri="{BB962C8B-B14F-4D97-AF65-F5344CB8AC3E}">
        <p14:creationId xmlns:p14="http://schemas.microsoft.com/office/powerpoint/2010/main" val="1368867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2100" b="1" dirty="0">
                <a:solidFill>
                  <a:srgbClr val="FFFF00"/>
                </a:solidFill>
                <a:latin typeface="Calibri" panose="020F0502020204030204" pitchFamily="34" charset="0"/>
              </a:rPr>
              <a:t>Principalul factor </a:t>
            </a:r>
            <a:r>
              <a:rPr lang="ro-RO" sz="2100" b="1" dirty="0" err="1" smtClean="0">
                <a:solidFill>
                  <a:srgbClr val="FFFF00"/>
                </a:solidFill>
                <a:latin typeface="Calibri" panose="020F0502020204030204" pitchFamily="34" charset="0"/>
              </a:rPr>
              <a:t>etiopatogenic</a:t>
            </a:r>
            <a:r>
              <a:rPr lang="en-US" sz="2100" b="1" dirty="0" smtClean="0">
                <a:solidFill>
                  <a:srgbClr val="FFFF00"/>
                </a:solidFill>
                <a:latin typeface="Calibri" panose="020F0502020204030204" pitchFamily="34" charset="0"/>
              </a:rPr>
              <a:t> - </a:t>
            </a:r>
            <a:r>
              <a:rPr lang="vi-VN" sz="2100" b="1" dirty="0" smtClean="0">
                <a:solidFill>
                  <a:srgbClr val="FFFF00"/>
                </a:solidFill>
                <a:latin typeface="Calibri" panose="020F0502020204030204" pitchFamily="34" charset="0"/>
              </a:rPr>
              <a:t>agentul termic, în funcţie de temperatură şi de timpul de acţiune determină:</a:t>
            </a:r>
            <a:r>
              <a:rPr lang="ro-RO" sz="2100" b="1" dirty="0" smtClean="0">
                <a:solidFill>
                  <a:srgbClr val="FFFF00"/>
                </a:solidFill>
                <a:latin typeface="Calibri" panose="020F0502020204030204" pitchFamily="34" charset="0"/>
              </a:rPr>
              <a:t> </a:t>
            </a:r>
            <a:r>
              <a:rPr lang="ro-RO" sz="2100" b="1" dirty="0" smtClean="0">
                <a:latin typeface="Calibri" panose="020F0502020204030204" pitchFamily="34" charset="0"/>
              </a:rPr>
              <a:t/>
            </a:r>
            <a:br>
              <a:rPr lang="ro-RO" sz="2100" b="1" dirty="0" smtClean="0">
                <a:latin typeface="Calibri" panose="020F0502020204030204" pitchFamily="34" charset="0"/>
              </a:rPr>
            </a:br>
            <a:endParaRPr lang="ro-RO" sz="2100" b="1" dirty="0">
              <a:latin typeface="Calibri" panose="020F0502020204030204" pitchFamily="34" charset="0"/>
            </a:endParaRPr>
          </a:p>
        </p:txBody>
      </p:sp>
      <p:sp>
        <p:nvSpPr>
          <p:cNvPr id="3" name="Content Placeholder 2"/>
          <p:cNvSpPr>
            <a:spLocks noGrp="1"/>
          </p:cNvSpPr>
          <p:nvPr>
            <p:ph idx="1"/>
          </p:nvPr>
        </p:nvSpPr>
        <p:spPr>
          <a:xfrm>
            <a:off x="685800" y="1052736"/>
            <a:ext cx="7772400" cy="5040560"/>
          </a:xfrm>
        </p:spPr>
        <p:txBody>
          <a:bodyPr>
            <a:noAutofit/>
          </a:bodyPr>
          <a:lstStyle/>
          <a:p>
            <a:pPr marL="68580" indent="0" algn="just">
              <a:buNone/>
            </a:pPr>
            <a:r>
              <a:rPr lang="en-US" sz="2400" dirty="0"/>
              <a:t>	</a:t>
            </a:r>
            <a:r>
              <a:rPr lang="en-US" sz="2400" dirty="0" smtClean="0">
                <a:latin typeface="Calibri" panose="020F0502020204030204" pitchFamily="34" charset="0"/>
              </a:rPr>
              <a:t> 1</a:t>
            </a:r>
            <a:r>
              <a:rPr lang="ro-RO" sz="2400" dirty="0" smtClean="0">
                <a:latin typeface="Calibri" panose="020F0502020204030204" pitchFamily="34" charset="0"/>
              </a:rPr>
              <a:t>. </a:t>
            </a:r>
            <a:r>
              <a:rPr lang="ro-RO" sz="2400" b="1" dirty="0">
                <a:latin typeface="Calibri" panose="020F0502020204030204" pitchFamily="34" charset="0"/>
              </a:rPr>
              <a:t>alterarea - </a:t>
            </a:r>
            <a:r>
              <a:rPr lang="ro-RO" sz="2400" dirty="0">
                <a:latin typeface="Calibri" panose="020F0502020204030204" pitchFamily="34" charset="0"/>
              </a:rPr>
              <a:t>temperatura agentului termic a fost între</a:t>
            </a:r>
            <a:r>
              <a:rPr lang="ro-RO" sz="2400" b="1" dirty="0">
                <a:latin typeface="Calibri" panose="020F0502020204030204" pitchFamily="34" charset="0"/>
              </a:rPr>
              <a:t> </a:t>
            </a:r>
            <a:r>
              <a:rPr lang="ro-RO" sz="2400" b="1" dirty="0" smtClean="0">
                <a:latin typeface="Calibri" panose="020F0502020204030204" pitchFamily="34" charset="0"/>
              </a:rPr>
              <a:t>46 °C – 60 °C</a:t>
            </a:r>
            <a:r>
              <a:rPr lang="ro-RO" sz="2400" b="1" dirty="0">
                <a:latin typeface="Calibri" panose="020F0502020204030204" pitchFamily="34" charset="0"/>
              </a:rPr>
              <a:t>;</a:t>
            </a:r>
            <a:r>
              <a:rPr lang="ro-RO" sz="2400" dirty="0">
                <a:latin typeface="Calibri" panose="020F0502020204030204" pitchFamily="34" charset="0"/>
              </a:rPr>
              <a:t> 	Observaţii: </a:t>
            </a:r>
            <a:r>
              <a:rPr lang="ro-RO" sz="2400" b="1" dirty="0">
                <a:latin typeface="Calibri" panose="020F0502020204030204" pitchFamily="34" charset="0"/>
              </a:rPr>
              <a:t>dacă timpul de acţiune a agentului termic este scurt leziunile sunt reversibile</a:t>
            </a:r>
            <a:r>
              <a:rPr lang="ro-RO" sz="2400" dirty="0">
                <a:latin typeface="Calibri" panose="020F0502020204030204" pitchFamily="34" charset="0"/>
              </a:rPr>
              <a:t>;</a:t>
            </a:r>
          </a:p>
          <a:p>
            <a:pPr marL="68580" indent="0" algn="just">
              <a:buNone/>
            </a:pPr>
            <a:r>
              <a:rPr lang="en-US" sz="2400" dirty="0" smtClean="0">
                <a:latin typeface="Calibri" panose="020F0502020204030204" pitchFamily="34" charset="0"/>
              </a:rPr>
              <a:t>	</a:t>
            </a:r>
            <a:r>
              <a:rPr lang="ro-RO" sz="2400" dirty="0" smtClean="0">
                <a:latin typeface="Calibri" panose="020F0502020204030204" pitchFamily="34" charset="0"/>
              </a:rPr>
              <a:t>2.</a:t>
            </a:r>
            <a:r>
              <a:rPr lang="en-US" sz="2400" dirty="0" smtClean="0">
                <a:latin typeface="Calibri" panose="020F0502020204030204" pitchFamily="34" charset="0"/>
              </a:rPr>
              <a:t> </a:t>
            </a:r>
            <a:r>
              <a:rPr lang="ro-RO" sz="2400" b="1" dirty="0" smtClean="0">
                <a:latin typeface="Calibri" panose="020F0502020204030204" pitchFamily="34" charset="0"/>
              </a:rPr>
              <a:t>necroza</a:t>
            </a:r>
            <a:r>
              <a:rPr lang="ro-RO" sz="2400" dirty="0" smtClean="0">
                <a:latin typeface="Calibri" panose="020F0502020204030204" pitchFamily="34" charset="0"/>
              </a:rPr>
              <a:t> </a:t>
            </a:r>
            <a:r>
              <a:rPr lang="ro-RO" sz="2400" dirty="0">
                <a:latin typeface="Calibri" panose="020F0502020204030204" pitchFamily="34" charset="0"/>
              </a:rPr>
              <a:t>de coagulare care se produce la temperaturi ale agentului termic peste </a:t>
            </a:r>
            <a:r>
              <a:rPr lang="ro-RO" sz="2400" b="1" dirty="0" smtClean="0">
                <a:latin typeface="Calibri" panose="020F0502020204030204" pitchFamily="34" charset="0"/>
              </a:rPr>
              <a:t>60 °C</a:t>
            </a:r>
            <a:r>
              <a:rPr lang="ro-RO" sz="2400" dirty="0">
                <a:latin typeface="Calibri" panose="020F0502020204030204" pitchFamily="34" charset="0"/>
              </a:rPr>
              <a:t>;</a:t>
            </a:r>
          </a:p>
          <a:p>
            <a:pPr marL="68580" indent="0" algn="just">
              <a:buNone/>
            </a:pPr>
            <a:r>
              <a:rPr lang="en-US" sz="2400" dirty="0" smtClean="0">
                <a:latin typeface="Calibri" panose="020F0502020204030204" pitchFamily="34" charset="0"/>
              </a:rPr>
              <a:t>	</a:t>
            </a:r>
            <a:r>
              <a:rPr lang="ro-RO" sz="2400" dirty="0" smtClean="0">
                <a:latin typeface="Calibri" panose="020F0502020204030204" pitchFamily="34" charset="0"/>
              </a:rPr>
              <a:t>3</a:t>
            </a:r>
            <a:r>
              <a:rPr lang="ro-RO" sz="2400" dirty="0">
                <a:latin typeface="Calibri" panose="020F0502020204030204" pitchFamily="34" charset="0"/>
              </a:rPr>
              <a:t>. </a:t>
            </a:r>
            <a:r>
              <a:rPr lang="ro-RO" sz="2400" b="1" dirty="0">
                <a:latin typeface="Calibri" panose="020F0502020204030204" pitchFamily="34" charset="0"/>
              </a:rPr>
              <a:t>caramelizarea</a:t>
            </a:r>
            <a:r>
              <a:rPr lang="ro-RO" sz="2400" dirty="0">
                <a:latin typeface="Calibri" panose="020F0502020204030204" pitchFamily="34" charset="0"/>
              </a:rPr>
              <a:t> glucidelor tisulare, la temperaturi de peste </a:t>
            </a:r>
            <a:r>
              <a:rPr lang="ro-RO" sz="2400" b="1" dirty="0" smtClean="0">
                <a:latin typeface="Calibri" panose="020F0502020204030204" pitchFamily="34" charset="0"/>
              </a:rPr>
              <a:t>180 °C</a:t>
            </a:r>
            <a:r>
              <a:rPr lang="ro-RO" sz="2400" dirty="0">
                <a:latin typeface="Calibri" panose="020F0502020204030204" pitchFamily="34" charset="0"/>
              </a:rPr>
              <a:t>;</a:t>
            </a:r>
          </a:p>
          <a:p>
            <a:pPr marL="68580" indent="0" algn="just">
              <a:buNone/>
            </a:pPr>
            <a:r>
              <a:rPr lang="en-US" sz="2400" dirty="0">
                <a:latin typeface="Calibri" panose="020F0502020204030204" pitchFamily="34" charset="0"/>
              </a:rPr>
              <a:t>	</a:t>
            </a:r>
            <a:r>
              <a:rPr lang="ro-RO" sz="2400" dirty="0" smtClean="0">
                <a:latin typeface="Calibri" panose="020F0502020204030204" pitchFamily="34" charset="0"/>
              </a:rPr>
              <a:t>4</a:t>
            </a:r>
            <a:r>
              <a:rPr lang="ro-RO" sz="2400" dirty="0">
                <a:latin typeface="Calibri" panose="020F0502020204030204" pitchFamily="34" charset="0"/>
              </a:rPr>
              <a:t>. </a:t>
            </a:r>
            <a:r>
              <a:rPr lang="ro-RO" sz="2400" b="1" dirty="0">
                <a:latin typeface="Calibri" panose="020F0502020204030204" pitchFamily="34" charset="0"/>
              </a:rPr>
              <a:t>carbonizarea</a:t>
            </a:r>
            <a:r>
              <a:rPr lang="ro-RO" sz="2400" dirty="0">
                <a:latin typeface="Calibri" panose="020F0502020204030204" pitchFamily="34" charset="0"/>
              </a:rPr>
              <a:t> ţesuturilor se produce la temperaturi peste </a:t>
            </a:r>
            <a:r>
              <a:rPr lang="ro-RO" sz="2400" b="1" dirty="0" smtClean="0">
                <a:latin typeface="Calibri" panose="020F0502020204030204" pitchFamily="34" charset="0"/>
              </a:rPr>
              <a:t>600 °C</a:t>
            </a:r>
            <a:r>
              <a:rPr lang="ro-RO" sz="2400" dirty="0">
                <a:latin typeface="Calibri" panose="020F0502020204030204" pitchFamily="34" charset="0"/>
              </a:rPr>
              <a:t>;</a:t>
            </a:r>
          </a:p>
          <a:p>
            <a:pPr marL="68580" indent="0" algn="just">
              <a:buNone/>
            </a:pPr>
            <a:r>
              <a:rPr lang="en-US" sz="2400" dirty="0">
                <a:latin typeface="Calibri" panose="020F0502020204030204" pitchFamily="34" charset="0"/>
              </a:rPr>
              <a:t>	</a:t>
            </a:r>
            <a:r>
              <a:rPr lang="ro-RO" sz="2400" dirty="0" smtClean="0">
                <a:latin typeface="Calibri" panose="020F0502020204030204" pitchFamily="34" charset="0"/>
              </a:rPr>
              <a:t>5.</a:t>
            </a:r>
            <a:r>
              <a:rPr lang="en-US" sz="2400" dirty="0" smtClean="0">
                <a:latin typeface="Calibri" panose="020F0502020204030204" pitchFamily="34" charset="0"/>
              </a:rPr>
              <a:t> </a:t>
            </a:r>
            <a:r>
              <a:rPr lang="ro-RO" sz="2400" b="1" dirty="0" smtClean="0">
                <a:latin typeface="Calibri" panose="020F0502020204030204" pitchFamily="34" charset="0"/>
              </a:rPr>
              <a:t>calcinarea</a:t>
            </a:r>
            <a:r>
              <a:rPr lang="ro-RO" sz="2400" dirty="0" smtClean="0">
                <a:latin typeface="Calibri" panose="020F0502020204030204" pitchFamily="34" charset="0"/>
              </a:rPr>
              <a:t> </a:t>
            </a:r>
            <a:r>
              <a:rPr lang="ro-RO" sz="2400" dirty="0">
                <a:latin typeface="Calibri" panose="020F0502020204030204" pitchFamily="34" charset="0"/>
              </a:rPr>
              <a:t>tisulară care este determinată de temperaturi ale agentului termic peste </a:t>
            </a:r>
            <a:r>
              <a:rPr lang="ro-RO" sz="2400" b="1" dirty="0" smtClean="0">
                <a:latin typeface="Calibri" panose="020F0502020204030204" pitchFamily="34" charset="0"/>
              </a:rPr>
              <a:t>1000</a:t>
            </a:r>
            <a:r>
              <a:rPr lang="en-US" sz="2400" b="1" dirty="0" smtClean="0">
                <a:latin typeface="Calibri" panose="020F0502020204030204" pitchFamily="34" charset="0"/>
              </a:rPr>
              <a:t> </a:t>
            </a:r>
            <a:r>
              <a:rPr lang="ro-RO" sz="2400" b="1" dirty="0" smtClean="0">
                <a:latin typeface="Calibri" panose="020F0502020204030204" pitchFamily="34" charset="0"/>
              </a:rPr>
              <a:t>°C</a:t>
            </a:r>
            <a:r>
              <a:rPr lang="ro-RO" sz="2400" dirty="0" smtClean="0">
                <a:latin typeface="Calibri" panose="020F0502020204030204" pitchFamily="34" charset="0"/>
              </a:rPr>
              <a:t>.</a:t>
            </a:r>
            <a:endParaRPr lang="ro-RO" sz="24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B330E81-0B6A-4837-9D4E-40E11DA9753A}" type="slidenum">
              <a:rPr lang="ro-RO" smtClean="0"/>
              <a:t>3</a:t>
            </a:fld>
            <a:endParaRPr lang="ro-RO" dirty="0"/>
          </a:p>
        </p:txBody>
      </p:sp>
    </p:spTree>
    <p:extLst>
      <p:ext uri="{BB962C8B-B14F-4D97-AF65-F5344CB8AC3E}">
        <p14:creationId xmlns:p14="http://schemas.microsoft.com/office/powerpoint/2010/main" val="2079470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052736"/>
            <a:ext cx="7774632" cy="5184576"/>
          </a:xfrm>
        </p:spPr>
        <p:txBody>
          <a:bodyPr>
            <a:noAutofit/>
          </a:bodyPr>
          <a:lstStyle/>
          <a:p>
            <a:pPr algn="just"/>
            <a:r>
              <a:rPr lang="ro-RO" sz="2400" b="1" dirty="0" smtClean="0">
                <a:latin typeface="Calibri" panose="020F0502020204030204" pitchFamily="34" charset="0"/>
              </a:rPr>
              <a:t>arsuri </a:t>
            </a:r>
            <a:r>
              <a:rPr lang="ro-RO" sz="2400" b="1" dirty="0">
                <a:latin typeface="Calibri" panose="020F0502020204030204" pitchFamily="34" charset="0"/>
              </a:rPr>
              <a:t>uşoare</a:t>
            </a:r>
            <a:r>
              <a:rPr lang="ro-RO" sz="2400" dirty="0">
                <a:latin typeface="Calibri" panose="020F0502020204030204" pitchFamily="34" charset="0"/>
              </a:rPr>
              <a:t> - sunt arsurile de gradul </a:t>
            </a:r>
            <a:r>
              <a:rPr lang="en-US" sz="2400" dirty="0">
                <a:latin typeface="Calibri" panose="020F0502020204030204" pitchFamily="34" charset="0"/>
              </a:rPr>
              <a:t>I </a:t>
            </a:r>
            <a:r>
              <a:rPr lang="ro-RO" sz="2400" dirty="0">
                <a:latin typeface="Calibri" panose="020F0502020204030204" pitchFamily="34" charset="0"/>
              </a:rPr>
              <a:t>şi arsurile de gradul </a:t>
            </a:r>
            <a:r>
              <a:rPr lang="en-US" sz="2400" dirty="0">
                <a:latin typeface="Calibri" panose="020F0502020204030204" pitchFamily="34" charset="0"/>
              </a:rPr>
              <a:t>II </a:t>
            </a:r>
            <a:r>
              <a:rPr lang="ro-RO" sz="2400" dirty="0">
                <a:latin typeface="Calibri" panose="020F0502020204030204" pitchFamily="34" charset="0"/>
              </a:rPr>
              <a:t>care interesează cel mult </a:t>
            </a:r>
            <a:r>
              <a:rPr lang="ro-RO" sz="2400" dirty="0" smtClean="0">
                <a:latin typeface="Calibri" panose="020F0502020204030204" pitchFamily="34" charset="0"/>
              </a:rPr>
              <a:t>10</a:t>
            </a:r>
            <a:r>
              <a:rPr lang="en-US" sz="2400" dirty="0" smtClean="0">
                <a:latin typeface="Calibri" panose="020F0502020204030204" pitchFamily="34" charset="0"/>
              </a:rPr>
              <a:t> </a:t>
            </a:r>
            <a:r>
              <a:rPr lang="ro-RO" sz="2400" dirty="0" smtClean="0">
                <a:latin typeface="Calibri" panose="020F0502020204030204" pitchFamily="34" charset="0"/>
              </a:rPr>
              <a:t>% </a:t>
            </a:r>
            <a:r>
              <a:rPr lang="ro-RO" sz="2400" dirty="0">
                <a:latin typeface="Calibri" panose="020F0502020204030204" pitchFamily="34" charset="0"/>
              </a:rPr>
              <a:t>din suprafaţa corpului;</a:t>
            </a:r>
          </a:p>
          <a:p>
            <a:pPr algn="just"/>
            <a:r>
              <a:rPr lang="ro-RO" sz="2400" b="1" dirty="0" smtClean="0">
                <a:latin typeface="Calibri" panose="020F0502020204030204" pitchFamily="34" charset="0"/>
              </a:rPr>
              <a:t>arsuri </a:t>
            </a:r>
            <a:r>
              <a:rPr lang="ro-RO" sz="2400" b="1" dirty="0">
                <a:latin typeface="Calibri" panose="020F0502020204030204" pitchFamily="34" charset="0"/>
              </a:rPr>
              <a:t>de gravitate medie</a:t>
            </a:r>
            <a:r>
              <a:rPr lang="ro-RO" sz="2400" dirty="0">
                <a:latin typeface="Calibri" panose="020F0502020204030204" pitchFamily="34" charset="0"/>
              </a:rPr>
              <a:t> sunt arsurile de gradul </a:t>
            </a:r>
            <a:r>
              <a:rPr lang="en-US" sz="2400" dirty="0">
                <a:latin typeface="Calibri" panose="020F0502020204030204" pitchFamily="34" charset="0"/>
              </a:rPr>
              <a:t>II </a:t>
            </a:r>
            <a:r>
              <a:rPr lang="ro-RO" sz="2400" dirty="0">
                <a:latin typeface="Calibri" panose="020F0502020204030204" pitchFamily="34" charset="0"/>
              </a:rPr>
              <a:t>care interesează </a:t>
            </a:r>
            <a:r>
              <a:rPr lang="ro-RO" sz="2400" dirty="0" smtClean="0">
                <a:latin typeface="Calibri" panose="020F0502020204030204" pitchFamily="34" charset="0"/>
              </a:rPr>
              <a:t>30</a:t>
            </a:r>
            <a:r>
              <a:rPr lang="en-US" sz="2400" dirty="0" smtClean="0">
                <a:latin typeface="Calibri" panose="020F0502020204030204" pitchFamily="34" charset="0"/>
              </a:rPr>
              <a:t> </a:t>
            </a:r>
            <a:r>
              <a:rPr lang="ro-RO" sz="2400" dirty="0" smtClean="0">
                <a:latin typeface="Calibri" panose="020F0502020204030204" pitchFamily="34" charset="0"/>
              </a:rPr>
              <a:t>% </a:t>
            </a:r>
            <a:r>
              <a:rPr lang="ro-RO" sz="2400" dirty="0">
                <a:latin typeface="Calibri" panose="020F0502020204030204" pitchFamily="34" charset="0"/>
              </a:rPr>
              <a:t>din suprafaţa corpului şi arsurile de gradul III care interesează </a:t>
            </a:r>
            <a:r>
              <a:rPr lang="ro-RO" sz="2400" dirty="0" smtClean="0">
                <a:latin typeface="Calibri" panose="020F0502020204030204" pitchFamily="34" charset="0"/>
              </a:rPr>
              <a:t>10</a:t>
            </a:r>
            <a:r>
              <a:rPr lang="en-US" sz="2400" dirty="0" smtClean="0">
                <a:latin typeface="Calibri" panose="020F0502020204030204" pitchFamily="34" charset="0"/>
              </a:rPr>
              <a:t> </a:t>
            </a:r>
            <a:r>
              <a:rPr lang="ro-RO" sz="2400" dirty="0" smtClean="0">
                <a:latin typeface="Calibri" panose="020F0502020204030204" pitchFamily="34" charset="0"/>
              </a:rPr>
              <a:t>% </a:t>
            </a:r>
            <a:r>
              <a:rPr lang="ro-RO" sz="2400" dirty="0">
                <a:latin typeface="Calibri" panose="020F0502020204030204" pitchFamily="34" charset="0"/>
              </a:rPr>
              <a:t>din suprafaţa corpului; </a:t>
            </a:r>
          </a:p>
          <a:p>
            <a:pPr algn="just"/>
            <a:r>
              <a:rPr lang="ro-RO" sz="2400" b="1" dirty="0" smtClean="0">
                <a:latin typeface="Calibri" panose="020F0502020204030204" pitchFamily="34" charset="0"/>
              </a:rPr>
              <a:t>arsurile </a:t>
            </a:r>
            <a:r>
              <a:rPr lang="ro-RO" sz="2400" b="1" dirty="0">
                <a:latin typeface="Calibri" panose="020F0502020204030204" pitchFamily="34" charset="0"/>
              </a:rPr>
              <a:t>grave</a:t>
            </a:r>
            <a:r>
              <a:rPr lang="ro-RO" sz="2400" dirty="0">
                <a:latin typeface="Calibri" panose="020F0502020204030204" pitchFamily="34" charset="0"/>
              </a:rPr>
              <a:t> reprezintă arsurile de gradul </a:t>
            </a:r>
            <a:r>
              <a:rPr lang="en-US" sz="2400" dirty="0">
                <a:latin typeface="Calibri" panose="020F0502020204030204" pitchFamily="34" charset="0"/>
              </a:rPr>
              <a:t>II </a:t>
            </a:r>
            <a:r>
              <a:rPr lang="ro-RO" sz="2400" dirty="0">
                <a:latin typeface="Calibri" panose="020F0502020204030204" pitchFamily="34" charset="0"/>
              </a:rPr>
              <a:t>care interesează mai mult de </a:t>
            </a:r>
            <a:r>
              <a:rPr lang="ro-RO" sz="2400" dirty="0" smtClean="0">
                <a:latin typeface="Calibri" panose="020F0502020204030204" pitchFamily="34" charset="0"/>
              </a:rPr>
              <a:t>30</a:t>
            </a:r>
            <a:r>
              <a:rPr lang="en-US" sz="2400" dirty="0" smtClean="0">
                <a:latin typeface="Calibri" panose="020F0502020204030204" pitchFamily="34" charset="0"/>
              </a:rPr>
              <a:t> </a:t>
            </a:r>
            <a:r>
              <a:rPr lang="ro-RO" sz="2400" dirty="0" smtClean="0">
                <a:latin typeface="Calibri" panose="020F0502020204030204" pitchFamily="34" charset="0"/>
              </a:rPr>
              <a:t>% </a:t>
            </a:r>
            <a:r>
              <a:rPr lang="ro-RO" sz="2400" dirty="0">
                <a:latin typeface="Calibri" panose="020F0502020204030204" pitchFamily="34" charset="0"/>
              </a:rPr>
              <a:t>din suprafaţa corpului, arsurile de gradul III cu mai mult de </a:t>
            </a:r>
            <a:r>
              <a:rPr lang="ro-RO" sz="2400" dirty="0" smtClean="0">
                <a:latin typeface="Calibri" panose="020F0502020204030204" pitchFamily="34" charset="0"/>
              </a:rPr>
              <a:t>15</a:t>
            </a:r>
            <a:r>
              <a:rPr lang="en-US" sz="2400" dirty="0" smtClean="0">
                <a:latin typeface="Calibri" panose="020F0502020204030204" pitchFamily="34" charset="0"/>
              </a:rPr>
              <a:t> </a:t>
            </a:r>
            <a:r>
              <a:rPr lang="ro-RO" sz="2400" dirty="0" smtClean="0">
                <a:latin typeface="Calibri" panose="020F0502020204030204" pitchFamily="34" charset="0"/>
              </a:rPr>
              <a:t>% </a:t>
            </a:r>
            <a:r>
              <a:rPr lang="ro-RO" sz="2400" dirty="0">
                <a:latin typeface="Calibri" panose="020F0502020204030204" pitchFamily="34" charset="0"/>
              </a:rPr>
              <a:t>din suprafaţa corpului precum şi arsurile de gradul  III  localizate la nivelul feţei, regiunii axilare, regiunii perineale, palmelor şi plantelor (tălpilor).</a:t>
            </a:r>
          </a:p>
        </p:txBody>
      </p:sp>
      <p:sp>
        <p:nvSpPr>
          <p:cNvPr id="2" name="Title 1"/>
          <p:cNvSpPr>
            <a:spLocks noGrp="1"/>
          </p:cNvSpPr>
          <p:nvPr>
            <p:ph type="title"/>
          </p:nvPr>
        </p:nvSpPr>
        <p:spPr>
          <a:xfrm>
            <a:off x="685800" y="274638"/>
            <a:ext cx="7772400" cy="634082"/>
          </a:xfrm>
        </p:spPr>
        <p:txBody>
          <a:bodyPr>
            <a:noAutofit/>
          </a:bodyPr>
          <a:lstStyle/>
          <a:p>
            <a:pPr algn="ctr"/>
            <a:r>
              <a:rPr lang="ro-RO" sz="2400" b="1" dirty="0">
                <a:solidFill>
                  <a:srgbClr val="FFFF00"/>
                </a:solidFill>
                <a:latin typeface="Calibri" panose="020F0502020204030204" pitchFamily="34" charset="0"/>
              </a:rPr>
              <a:t>Arsurile sunt clasificate după criterii histopatologice în funcţie de profunzimea arsurii</a:t>
            </a:r>
            <a:r>
              <a:rPr lang="ro-RO" sz="2400" dirty="0" smtClean="0">
                <a:solidFill>
                  <a:srgbClr val="FFFF00"/>
                </a:solidFill>
                <a:latin typeface="Calibri" panose="020F0502020204030204" pitchFamily="34" charset="0"/>
              </a:rPr>
              <a:t>:</a:t>
            </a:r>
            <a:endParaRPr lang="ro-RO" sz="2400" dirty="0">
              <a:solidFill>
                <a:srgbClr val="FFFF00"/>
              </a:solidFill>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B330E81-0B6A-4837-9D4E-40E11DA9753A}" type="slidenum">
              <a:rPr lang="ro-RO" smtClean="0"/>
              <a:t>4</a:t>
            </a:fld>
            <a:endParaRPr lang="ro-RO" dirty="0"/>
          </a:p>
        </p:txBody>
      </p:sp>
    </p:spTree>
    <p:extLst>
      <p:ext uri="{BB962C8B-B14F-4D97-AF65-F5344CB8AC3E}">
        <p14:creationId xmlns:p14="http://schemas.microsoft.com/office/powerpoint/2010/main" val="4559020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1210146"/>
          </a:xfrm>
        </p:spPr>
        <p:txBody>
          <a:bodyPr>
            <a:normAutofit fontScale="90000"/>
          </a:bodyPr>
          <a:lstStyle/>
          <a:p>
            <a:pPr algn="ctr"/>
            <a:r>
              <a:rPr lang="ro-RO" b="1" dirty="0" smtClean="0"/>
              <a:t/>
            </a:r>
            <a:br>
              <a:rPr lang="ro-RO" b="1" dirty="0" smtClean="0"/>
            </a:br>
            <a:r>
              <a:rPr lang="ro-RO" sz="4400" b="1" dirty="0">
                <a:solidFill>
                  <a:srgbClr val="FFFF00"/>
                </a:solidFill>
                <a:latin typeface="Calibri" panose="020F0502020204030204" pitchFamily="34" charset="0"/>
              </a:rPr>
              <a:t>Suprafaţa arsă se calculează după regula cifrei "9":</a:t>
            </a:r>
            <a:r>
              <a:rPr lang="ro-RO" sz="2700" dirty="0"/>
              <a:t/>
            </a:r>
            <a:br>
              <a:rPr lang="ro-RO" sz="2700" dirty="0"/>
            </a:br>
            <a:endParaRPr lang="ro-RO" sz="2700" dirty="0"/>
          </a:p>
        </p:txBody>
      </p:sp>
      <p:sp>
        <p:nvSpPr>
          <p:cNvPr id="3" name="Content Placeholder 2"/>
          <p:cNvSpPr>
            <a:spLocks noGrp="1"/>
          </p:cNvSpPr>
          <p:nvPr>
            <p:ph idx="1"/>
          </p:nvPr>
        </p:nvSpPr>
        <p:spPr/>
        <p:txBody>
          <a:bodyPr/>
          <a:lstStyle/>
          <a:p>
            <a:r>
              <a:rPr lang="en-US" sz="3200" dirty="0" smtClean="0"/>
              <a:t>     </a:t>
            </a:r>
            <a:r>
              <a:rPr lang="vi-VN" sz="3200" dirty="0" smtClean="0">
                <a:latin typeface="Calibri" panose="020F0502020204030204" pitchFamily="34" charset="0"/>
              </a:rPr>
              <a:t>cap</a:t>
            </a:r>
            <a:r>
              <a:rPr lang="en-US" sz="3200" dirty="0" smtClean="0">
                <a:latin typeface="Calibri" panose="020F0502020204030204" pitchFamily="34" charset="0"/>
              </a:rPr>
              <a:t> </a:t>
            </a:r>
            <a:r>
              <a:rPr lang="vi-VN" sz="3200" dirty="0" smtClean="0">
                <a:latin typeface="Calibri" panose="020F0502020204030204" pitchFamily="34" charset="0"/>
              </a:rPr>
              <a:t>-</a:t>
            </a:r>
            <a:r>
              <a:rPr lang="en-US" sz="3200" dirty="0" smtClean="0">
                <a:latin typeface="Calibri" panose="020F0502020204030204" pitchFamily="34" charset="0"/>
              </a:rPr>
              <a:t> </a:t>
            </a:r>
            <a:r>
              <a:rPr lang="vi-VN" sz="3200" dirty="0" smtClean="0">
                <a:latin typeface="Calibri" panose="020F0502020204030204" pitchFamily="34" charset="0"/>
              </a:rPr>
              <a:t>gât  </a:t>
            </a:r>
            <a:r>
              <a:rPr lang="vi-VN" sz="3200" dirty="0">
                <a:latin typeface="Calibri" panose="020F0502020204030204" pitchFamily="34" charset="0"/>
              </a:rPr>
              <a:t>- </a:t>
            </a:r>
            <a:r>
              <a:rPr lang="vi-VN" sz="3200" dirty="0" smtClean="0">
                <a:latin typeface="Calibri" panose="020F0502020204030204" pitchFamily="34" charset="0"/>
              </a:rPr>
              <a:t>9</a:t>
            </a:r>
            <a:r>
              <a:rPr lang="ro-RO" sz="3200" dirty="0" smtClean="0">
                <a:latin typeface="Calibri" panose="020F0502020204030204" pitchFamily="34" charset="0"/>
              </a:rPr>
              <a:t> </a:t>
            </a:r>
            <a:r>
              <a:rPr lang="vi-VN" sz="3200" dirty="0" smtClean="0">
                <a:latin typeface="Calibri" panose="020F0502020204030204" pitchFamily="34" charset="0"/>
              </a:rPr>
              <a:t>%, </a:t>
            </a:r>
            <a:endParaRPr lang="vi-VN" sz="3200" dirty="0">
              <a:latin typeface="Calibri" panose="020F0502020204030204" pitchFamily="34" charset="0"/>
            </a:endParaRPr>
          </a:p>
          <a:p>
            <a:r>
              <a:rPr lang="vi-VN" sz="3200" dirty="0">
                <a:latin typeface="Calibri" panose="020F0502020204030204" pitchFamily="34" charset="0"/>
              </a:rPr>
              <a:t>	</a:t>
            </a:r>
            <a:r>
              <a:rPr lang="vi-VN" sz="3200" dirty="0" smtClean="0">
                <a:latin typeface="Calibri" panose="020F0502020204030204" pitchFamily="34" charset="0"/>
              </a:rPr>
              <a:t>membru </a:t>
            </a:r>
            <a:r>
              <a:rPr lang="vi-VN" sz="3200" dirty="0">
                <a:latin typeface="Calibri" panose="020F0502020204030204" pitchFamily="34" charset="0"/>
              </a:rPr>
              <a:t>superior  - </a:t>
            </a:r>
            <a:r>
              <a:rPr lang="vi-VN" sz="3200" dirty="0" smtClean="0">
                <a:latin typeface="Calibri" panose="020F0502020204030204" pitchFamily="34" charset="0"/>
              </a:rPr>
              <a:t>18</a:t>
            </a:r>
            <a:r>
              <a:rPr lang="ro-RO" sz="3200" dirty="0" smtClean="0">
                <a:latin typeface="Calibri" panose="020F0502020204030204" pitchFamily="34" charset="0"/>
              </a:rPr>
              <a:t> </a:t>
            </a:r>
            <a:r>
              <a:rPr lang="vi-VN" sz="3200" dirty="0" smtClean="0">
                <a:latin typeface="Calibri" panose="020F0502020204030204" pitchFamily="34" charset="0"/>
              </a:rPr>
              <a:t>%</a:t>
            </a:r>
            <a:endParaRPr lang="vi-VN" sz="3200" dirty="0">
              <a:latin typeface="Calibri" panose="020F0502020204030204" pitchFamily="34" charset="0"/>
            </a:endParaRPr>
          </a:p>
          <a:p>
            <a:r>
              <a:rPr lang="vi-VN" sz="3200" dirty="0">
                <a:latin typeface="Calibri" panose="020F0502020204030204" pitchFamily="34" charset="0"/>
              </a:rPr>
              <a:t>	</a:t>
            </a:r>
            <a:r>
              <a:rPr lang="vi-VN" sz="3200" dirty="0" smtClean="0">
                <a:latin typeface="Calibri" panose="020F0502020204030204" pitchFamily="34" charset="0"/>
              </a:rPr>
              <a:t>membru </a:t>
            </a:r>
            <a:r>
              <a:rPr lang="vi-VN" sz="3200" dirty="0">
                <a:latin typeface="Calibri" panose="020F0502020204030204" pitchFamily="34" charset="0"/>
              </a:rPr>
              <a:t>inferior  - </a:t>
            </a:r>
            <a:r>
              <a:rPr lang="vi-VN" sz="3200" dirty="0" smtClean="0">
                <a:latin typeface="Calibri" panose="020F0502020204030204" pitchFamily="34" charset="0"/>
              </a:rPr>
              <a:t>18</a:t>
            </a:r>
            <a:r>
              <a:rPr lang="ro-RO" sz="3200" dirty="0" smtClean="0">
                <a:latin typeface="Calibri" panose="020F0502020204030204" pitchFamily="34" charset="0"/>
              </a:rPr>
              <a:t> </a:t>
            </a:r>
            <a:r>
              <a:rPr lang="vi-VN" sz="3200" dirty="0" smtClean="0">
                <a:latin typeface="Calibri" panose="020F0502020204030204" pitchFamily="34" charset="0"/>
              </a:rPr>
              <a:t>%</a:t>
            </a:r>
            <a:endParaRPr lang="vi-VN" sz="3200" dirty="0">
              <a:latin typeface="Calibri" panose="020F0502020204030204" pitchFamily="34" charset="0"/>
            </a:endParaRPr>
          </a:p>
          <a:p>
            <a:r>
              <a:rPr lang="vi-VN" sz="3200" dirty="0">
                <a:latin typeface="Calibri" panose="020F0502020204030204" pitchFamily="34" charset="0"/>
              </a:rPr>
              <a:t>	</a:t>
            </a:r>
            <a:r>
              <a:rPr lang="vi-VN" sz="3200" dirty="0" smtClean="0">
                <a:latin typeface="Calibri" panose="020F0502020204030204" pitchFamily="34" charset="0"/>
              </a:rPr>
              <a:t>faţa </a:t>
            </a:r>
            <a:r>
              <a:rPr lang="vi-VN" sz="3200" dirty="0">
                <a:latin typeface="Calibri" panose="020F0502020204030204" pitchFamily="34" charset="0"/>
              </a:rPr>
              <a:t>anterioară a trunchiului </a:t>
            </a:r>
            <a:r>
              <a:rPr lang="vi-VN" sz="3200" dirty="0" smtClean="0">
                <a:latin typeface="Calibri" panose="020F0502020204030204" pitchFamily="34" charset="0"/>
              </a:rPr>
              <a:t>– 18</a:t>
            </a:r>
            <a:r>
              <a:rPr lang="ro-RO" sz="3200" dirty="0" smtClean="0">
                <a:latin typeface="Calibri" panose="020F0502020204030204" pitchFamily="34" charset="0"/>
              </a:rPr>
              <a:t> </a:t>
            </a:r>
            <a:r>
              <a:rPr lang="vi-VN" sz="3200" dirty="0" smtClean="0">
                <a:latin typeface="Calibri" panose="020F0502020204030204" pitchFamily="34" charset="0"/>
              </a:rPr>
              <a:t>%</a:t>
            </a:r>
            <a:endParaRPr lang="vi-VN" sz="3200" dirty="0">
              <a:latin typeface="Calibri" panose="020F0502020204030204" pitchFamily="34" charset="0"/>
            </a:endParaRPr>
          </a:p>
          <a:p>
            <a:r>
              <a:rPr lang="vi-VN" sz="3200" dirty="0">
                <a:latin typeface="Calibri" panose="020F0502020204030204" pitchFamily="34" charset="0"/>
              </a:rPr>
              <a:t>	</a:t>
            </a:r>
            <a:r>
              <a:rPr lang="vi-VN" sz="3200" dirty="0" smtClean="0">
                <a:latin typeface="Calibri" panose="020F0502020204030204" pitchFamily="34" charset="0"/>
              </a:rPr>
              <a:t>faţa </a:t>
            </a:r>
            <a:r>
              <a:rPr lang="vi-VN" sz="3200" dirty="0">
                <a:latin typeface="Calibri" panose="020F0502020204030204" pitchFamily="34" charset="0"/>
              </a:rPr>
              <a:t>posterioară a trunchiului </a:t>
            </a:r>
            <a:r>
              <a:rPr lang="vi-VN" sz="3200" dirty="0" smtClean="0">
                <a:latin typeface="Calibri" panose="020F0502020204030204" pitchFamily="34" charset="0"/>
              </a:rPr>
              <a:t>– 18</a:t>
            </a:r>
            <a:r>
              <a:rPr lang="ro-RO" sz="3200" dirty="0" smtClean="0">
                <a:latin typeface="Calibri" panose="020F0502020204030204" pitchFamily="34" charset="0"/>
              </a:rPr>
              <a:t> </a:t>
            </a:r>
            <a:r>
              <a:rPr lang="vi-VN" sz="3200" dirty="0" smtClean="0">
                <a:latin typeface="Calibri" panose="020F0502020204030204" pitchFamily="34" charset="0"/>
              </a:rPr>
              <a:t>% </a:t>
            </a:r>
            <a:endParaRPr lang="vi-VN" sz="3200" dirty="0">
              <a:latin typeface="Calibri" panose="020F0502020204030204" pitchFamily="34" charset="0"/>
            </a:endParaRPr>
          </a:p>
          <a:p>
            <a:r>
              <a:rPr lang="vi-VN" sz="3200" dirty="0">
                <a:latin typeface="Calibri" panose="020F0502020204030204" pitchFamily="34" charset="0"/>
              </a:rPr>
              <a:t>	</a:t>
            </a:r>
            <a:r>
              <a:rPr lang="vi-VN" sz="3200" dirty="0" smtClean="0">
                <a:latin typeface="Calibri" panose="020F0502020204030204" pitchFamily="34" charset="0"/>
              </a:rPr>
              <a:t>perineul – 1</a:t>
            </a:r>
            <a:r>
              <a:rPr lang="ro-RO" sz="3200" dirty="0" smtClean="0">
                <a:latin typeface="Calibri" panose="020F0502020204030204" pitchFamily="34" charset="0"/>
              </a:rPr>
              <a:t> </a:t>
            </a:r>
            <a:r>
              <a:rPr lang="vi-VN" sz="3200" dirty="0" smtClean="0">
                <a:latin typeface="Calibri" panose="020F0502020204030204" pitchFamily="34" charset="0"/>
              </a:rPr>
              <a:t>% </a:t>
            </a:r>
            <a:r>
              <a:rPr lang="vi-VN" sz="3200" dirty="0">
                <a:latin typeface="Calibri" panose="020F0502020204030204" pitchFamily="34" charset="0"/>
              </a:rPr>
              <a:t>din suprafaţa corpului.</a:t>
            </a:r>
          </a:p>
          <a:p>
            <a:endParaRPr lang="vi-VN" sz="3200" dirty="0"/>
          </a:p>
          <a:p>
            <a:endParaRPr lang="vi-VN" sz="3200" dirty="0"/>
          </a:p>
          <a:p>
            <a:pPr marL="68580" indent="0">
              <a:buNone/>
            </a:pPr>
            <a:endParaRPr lang="en-US" dirty="0" smtClean="0"/>
          </a:p>
        </p:txBody>
      </p:sp>
      <p:sp>
        <p:nvSpPr>
          <p:cNvPr id="4" name="Slide Number Placeholder 3"/>
          <p:cNvSpPr>
            <a:spLocks noGrp="1"/>
          </p:cNvSpPr>
          <p:nvPr>
            <p:ph type="sldNum" sz="quarter" idx="12"/>
          </p:nvPr>
        </p:nvSpPr>
        <p:spPr/>
        <p:txBody>
          <a:bodyPr/>
          <a:lstStyle/>
          <a:p>
            <a:fld id="{2B330E81-0B6A-4837-9D4E-40E11DA9753A}" type="slidenum">
              <a:rPr lang="ro-RO" smtClean="0"/>
              <a:t>5</a:t>
            </a:fld>
            <a:endParaRPr lang="ro-RO" dirty="0"/>
          </a:p>
        </p:txBody>
      </p:sp>
    </p:spTree>
    <p:extLst>
      <p:ext uri="{BB962C8B-B14F-4D97-AF65-F5344CB8AC3E}">
        <p14:creationId xmlns:p14="http://schemas.microsoft.com/office/powerpoint/2010/main" val="3647666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792" y="332656"/>
            <a:ext cx="7772400" cy="1143000"/>
          </a:xfrm>
        </p:spPr>
        <p:txBody>
          <a:bodyPr/>
          <a:lstStyle/>
          <a:p>
            <a:pPr algn="ctr"/>
            <a:r>
              <a:rPr lang="en-US" b="1" dirty="0" smtClean="0">
                <a:solidFill>
                  <a:srgbClr val="FFFF00"/>
                </a:solidFill>
                <a:latin typeface="Calibri" panose="020F0502020204030204" pitchFamily="34" charset="0"/>
              </a:rPr>
              <a:t>ARSURI GRADUL 1 - 2</a:t>
            </a:r>
            <a:endParaRPr lang="ro-RO" b="1" dirty="0">
              <a:solidFill>
                <a:srgbClr val="FFFF00"/>
              </a:solidFill>
              <a:latin typeface="Calibri" panose="020F050202020403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1502601"/>
            <a:ext cx="3672408" cy="4824535"/>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1469198"/>
            <a:ext cx="3439269" cy="4696106"/>
          </a:xfrm>
          <a:prstGeom prst="rect">
            <a:avLst/>
          </a:prstGeom>
        </p:spPr>
      </p:pic>
      <p:sp>
        <p:nvSpPr>
          <p:cNvPr id="3" name="Slide Number Placeholder 2"/>
          <p:cNvSpPr>
            <a:spLocks noGrp="1"/>
          </p:cNvSpPr>
          <p:nvPr>
            <p:ph type="sldNum" sz="quarter" idx="12"/>
          </p:nvPr>
        </p:nvSpPr>
        <p:spPr/>
        <p:txBody>
          <a:bodyPr/>
          <a:lstStyle/>
          <a:p>
            <a:fld id="{2B330E81-0B6A-4837-9D4E-40E11DA9753A}" type="slidenum">
              <a:rPr lang="ro-RO" smtClean="0"/>
              <a:t>6</a:t>
            </a:fld>
            <a:endParaRPr lang="ro-RO" dirty="0"/>
          </a:p>
        </p:txBody>
      </p:sp>
    </p:spTree>
    <p:extLst>
      <p:ext uri="{BB962C8B-B14F-4D97-AF65-F5344CB8AC3E}">
        <p14:creationId xmlns:p14="http://schemas.microsoft.com/office/powerpoint/2010/main" val="2103541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792" y="332656"/>
            <a:ext cx="7772400" cy="1143000"/>
          </a:xfrm>
        </p:spPr>
        <p:txBody>
          <a:bodyPr/>
          <a:lstStyle/>
          <a:p>
            <a:pPr algn="ctr"/>
            <a:r>
              <a:rPr lang="en-US" b="1" dirty="0" smtClean="0">
                <a:solidFill>
                  <a:srgbClr val="FFFF00"/>
                </a:solidFill>
                <a:latin typeface="Calibri" panose="020F0502020204030204" pitchFamily="34" charset="0"/>
              </a:rPr>
              <a:t>ARSURI GRADUL 3 - 4</a:t>
            </a:r>
            <a:endParaRPr lang="ro-RO" b="1" dirty="0">
              <a:solidFill>
                <a:srgbClr val="FFFF00"/>
              </a:solidFill>
              <a:latin typeface="Calibri" panose="020F050202020403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1412777"/>
            <a:ext cx="4032448" cy="410445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1988841"/>
            <a:ext cx="4464496" cy="2952328"/>
          </a:xfrm>
          <a:prstGeom prst="rect">
            <a:avLst/>
          </a:prstGeom>
        </p:spPr>
      </p:pic>
      <p:sp>
        <p:nvSpPr>
          <p:cNvPr id="3" name="Slide Number Placeholder 2"/>
          <p:cNvSpPr>
            <a:spLocks noGrp="1"/>
          </p:cNvSpPr>
          <p:nvPr>
            <p:ph type="sldNum" sz="quarter" idx="12"/>
          </p:nvPr>
        </p:nvSpPr>
        <p:spPr/>
        <p:txBody>
          <a:bodyPr/>
          <a:lstStyle/>
          <a:p>
            <a:fld id="{2B330E81-0B6A-4837-9D4E-40E11DA9753A}" type="slidenum">
              <a:rPr lang="ro-RO" smtClean="0"/>
              <a:t>7</a:t>
            </a:fld>
            <a:endParaRPr lang="ro-RO" dirty="0"/>
          </a:p>
        </p:txBody>
      </p:sp>
    </p:spTree>
    <p:extLst>
      <p:ext uri="{BB962C8B-B14F-4D97-AF65-F5344CB8AC3E}">
        <p14:creationId xmlns:p14="http://schemas.microsoft.com/office/powerpoint/2010/main" val="3161939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706090"/>
          </a:xfrm>
        </p:spPr>
        <p:txBody>
          <a:bodyPr>
            <a:noAutofit/>
          </a:bodyPr>
          <a:lstStyle/>
          <a:p>
            <a:pPr algn="ctr"/>
            <a:r>
              <a:rPr lang="ro-RO" sz="2800" b="1" dirty="0">
                <a:solidFill>
                  <a:srgbClr val="FFFF00"/>
                </a:solidFill>
                <a:latin typeface="Calibri" panose="020F0502020204030204" pitchFamily="34" charset="0"/>
              </a:rPr>
              <a:t>Arsurile sunt clasificate în patru grade de profunzime:</a:t>
            </a:r>
            <a:endParaRPr lang="ro-RO" sz="2800" dirty="0">
              <a:solidFill>
                <a:srgbClr val="FFFF00"/>
              </a:solidFill>
              <a:latin typeface="Calibri" panose="020F0502020204030204" pitchFamily="34" charset="0"/>
            </a:endParaRPr>
          </a:p>
        </p:txBody>
      </p:sp>
      <p:sp>
        <p:nvSpPr>
          <p:cNvPr id="3" name="Content Placeholder 2"/>
          <p:cNvSpPr>
            <a:spLocks noGrp="1"/>
          </p:cNvSpPr>
          <p:nvPr>
            <p:ph idx="1"/>
          </p:nvPr>
        </p:nvSpPr>
        <p:spPr>
          <a:xfrm>
            <a:off x="323528" y="1196752"/>
            <a:ext cx="8496944" cy="4608512"/>
          </a:xfrm>
        </p:spPr>
        <p:txBody>
          <a:bodyPr>
            <a:noAutofit/>
          </a:bodyPr>
          <a:lstStyle/>
          <a:p>
            <a:pPr>
              <a:buFont typeface="Wingdings" panose="05000000000000000000" pitchFamily="2" charset="2"/>
              <a:buChar char="Ø"/>
            </a:pPr>
            <a:r>
              <a:rPr lang="ro-RO" sz="1900" b="1" dirty="0" smtClean="0">
                <a:latin typeface="Calibri" panose="020F0502020204030204" pitchFamily="34" charset="0"/>
              </a:rPr>
              <a:t>gradul </a:t>
            </a:r>
            <a:r>
              <a:rPr lang="en-US" sz="1900" b="1" dirty="0">
                <a:latin typeface="Calibri" panose="020F0502020204030204" pitchFamily="34" charset="0"/>
              </a:rPr>
              <a:t>I:</a:t>
            </a:r>
            <a:r>
              <a:rPr lang="en-US" sz="1900" dirty="0">
                <a:latin typeface="Calibri" panose="020F0502020204030204" pitchFamily="34" charset="0"/>
              </a:rPr>
              <a:t> </a:t>
            </a:r>
            <a:r>
              <a:rPr lang="ro-RO" sz="1900" dirty="0">
                <a:latin typeface="Calibri" panose="020F0502020204030204" pitchFamily="34" charset="0"/>
              </a:rPr>
              <a:t>interesează stratul superficial al epidermei </a:t>
            </a:r>
            <a:r>
              <a:rPr lang="en-US" sz="1900" dirty="0" smtClean="0">
                <a:latin typeface="Calibri" panose="020F0502020204030204" pitchFamily="34" charset="0"/>
              </a:rPr>
              <a:t>.</a:t>
            </a:r>
            <a:r>
              <a:rPr lang="ro-RO" sz="1900" dirty="0" smtClean="0">
                <a:latin typeface="Calibri" panose="020F0502020204030204" pitchFamily="34" charset="0"/>
              </a:rPr>
              <a:t> Clinic </a:t>
            </a:r>
            <a:r>
              <a:rPr lang="ro-RO" sz="1900" dirty="0">
                <a:latin typeface="Calibri" panose="020F0502020204030204" pitchFamily="34" charset="0"/>
              </a:rPr>
              <a:t>apare eritem, edem, căldură locală şi durere.</a:t>
            </a:r>
          </a:p>
          <a:p>
            <a:pPr>
              <a:buFont typeface="Wingdings" panose="05000000000000000000" pitchFamily="2" charset="2"/>
              <a:buChar char="Ø"/>
            </a:pPr>
            <a:r>
              <a:rPr lang="ro-RO" sz="1900" b="1" dirty="0" smtClean="0">
                <a:latin typeface="Calibri" panose="020F0502020204030204" pitchFamily="34" charset="0"/>
              </a:rPr>
              <a:t>gradul </a:t>
            </a:r>
            <a:r>
              <a:rPr lang="en-US" sz="1900" b="1" dirty="0">
                <a:latin typeface="Calibri" panose="020F0502020204030204" pitchFamily="34" charset="0"/>
              </a:rPr>
              <a:t>II</a:t>
            </a:r>
            <a:r>
              <a:rPr lang="en-US" sz="1900" dirty="0">
                <a:latin typeface="Calibri" panose="020F0502020204030204" pitchFamily="34" charset="0"/>
              </a:rPr>
              <a:t>: </a:t>
            </a:r>
            <a:r>
              <a:rPr lang="ro-RO" sz="1900" dirty="0">
                <a:latin typeface="Calibri" panose="020F0502020204030204" pitchFamily="34" charset="0"/>
              </a:rPr>
              <a:t>tot </a:t>
            </a:r>
            <a:r>
              <a:rPr lang="ro-RO" sz="1900" dirty="0" err="1">
                <a:latin typeface="Calibri" panose="020F0502020204030204" pitchFamily="34" charset="0"/>
              </a:rPr>
              <a:t>epidermul</a:t>
            </a:r>
            <a:r>
              <a:rPr lang="ro-RO" sz="1900" dirty="0">
                <a:latin typeface="Calibri" panose="020F0502020204030204" pitchFamily="34" charset="0"/>
              </a:rPr>
              <a:t> - lasă intactă membrana bazală şi stratul </a:t>
            </a:r>
            <a:r>
              <a:rPr lang="ro-RO" sz="1900" dirty="0" smtClean="0">
                <a:latin typeface="Calibri" panose="020F0502020204030204" pitchFamily="34" charset="0"/>
              </a:rPr>
              <a:t>bazal</a:t>
            </a:r>
            <a:r>
              <a:rPr lang="en-US" sz="1900" dirty="0" smtClean="0">
                <a:latin typeface="Calibri" panose="020F0502020204030204" pitchFamily="34" charset="0"/>
              </a:rPr>
              <a:t>. </a:t>
            </a:r>
            <a:r>
              <a:rPr lang="ro-RO" sz="1900" dirty="0" smtClean="0">
                <a:latin typeface="Calibri" panose="020F0502020204030204" pitchFamily="34" charset="0"/>
              </a:rPr>
              <a:t> </a:t>
            </a:r>
            <a:r>
              <a:rPr lang="ro-RO" sz="1900" dirty="0">
                <a:latin typeface="Calibri" panose="020F0502020204030204" pitchFamily="34" charset="0"/>
              </a:rPr>
              <a:t>Clinic </a:t>
            </a:r>
            <a:r>
              <a:rPr lang="en-US" sz="1900" dirty="0" smtClean="0">
                <a:latin typeface="Calibri" panose="020F0502020204030204" pitchFamily="34" charset="0"/>
              </a:rPr>
              <a:t> </a:t>
            </a:r>
            <a:r>
              <a:rPr lang="ro-RO" sz="1900" dirty="0" smtClean="0">
                <a:latin typeface="Calibri" panose="020F0502020204030204" pitchFamily="34" charset="0"/>
              </a:rPr>
              <a:t>apare </a:t>
            </a:r>
            <a:r>
              <a:rPr lang="ro-RO" sz="1900" dirty="0">
                <a:latin typeface="Calibri" panose="020F0502020204030204" pitchFamily="34" charset="0"/>
              </a:rPr>
              <a:t>eritem, edem, căldură locală, durere şi flictenă cu lichid </a:t>
            </a:r>
            <a:r>
              <a:rPr lang="ro-RO" sz="1900" dirty="0" err="1">
                <a:latin typeface="Calibri" panose="020F0502020204030204" pitchFamily="34" charset="0"/>
              </a:rPr>
              <a:t>serocitrin</a:t>
            </a:r>
            <a:r>
              <a:rPr lang="ro-RO" sz="1900" dirty="0">
                <a:latin typeface="Calibri" panose="020F0502020204030204" pitchFamily="34" charset="0"/>
              </a:rPr>
              <a:t> prin clivare </a:t>
            </a:r>
            <a:r>
              <a:rPr lang="en-US" sz="1900" dirty="0" smtClean="0">
                <a:latin typeface="Calibri" panose="020F0502020204030204" pitchFamily="34" charset="0"/>
              </a:rPr>
              <a:t>  </a:t>
            </a:r>
            <a:r>
              <a:rPr lang="ro-RO" sz="1900" dirty="0" err="1" smtClean="0">
                <a:latin typeface="Calibri" panose="020F0502020204030204" pitchFamily="34" charset="0"/>
              </a:rPr>
              <a:t>dermo-epiderrnică</a:t>
            </a:r>
            <a:r>
              <a:rPr lang="ro-RO" sz="1900" dirty="0">
                <a:latin typeface="Calibri" panose="020F0502020204030204" pitchFamily="34" charset="0"/>
              </a:rPr>
              <a:t>;</a:t>
            </a:r>
          </a:p>
          <a:p>
            <a:pPr>
              <a:buFont typeface="Wingdings" panose="05000000000000000000" pitchFamily="2" charset="2"/>
              <a:buChar char="Ø"/>
            </a:pPr>
            <a:r>
              <a:rPr lang="ro-RO" sz="1900" b="1" dirty="0" smtClean="0">
                <a:latin typeface="Calibri" panose="020F0502020204030204" pitchFamily="34" charset="0"/>
              </a:rPr>
              <a:t>gradul </a:t>
            </a:r>
            <a:r>
              <a:rPr lang="ro-RO" sz="1900" b="1" dirty="0">
                <a:latin typeface="Calibri" panose="020F0502020204030204" pitchFamily="34" charset="0"/>
              </a:rPr>
              <a:t>III</a:t>
            </a:r>
            <a:r>
              <a:rPr lang="ro-RO" sz="1900" dirty="0">
                <a:latin typeface="Calibri" panose="020F0502020204030204" pitchFamily="34" charset="0"/>
              </a:rPr>
              <a:t>: subdivizat în două: </a:t>
            </a:r>
          </a:p>
          <a:p>
            <a:pPr lvl="1">
              <a:buFont typeface="Wingdings" panose="05000000000000000000" pitchFamily="2" charset="2"/>
              <a:buChar char="Ø"/>
            </a:pPr>
            <a:r>
              <a:rPr lang="ro-RO" sz="1900" b="1" dirty="0" smtClean="0">
                <a:latin typeface="Calibri" panose="020F0502020204030204" pitchFamily="34" charset="0"/>
              </a:rPr>
              <a:t>III-a</a:t>
            </a:r>
            <a:r>
              <a:rPr lang="ro-RO" sz="1900" dirty="0">
                <a:latin typeface="Calibri" panose="020F0502020204030204" pitchFamily="34" charset="0"/>
              </a:rPr>
              <a:t>: interesează </a:t>
            </a:r>
            <a:r>
              <a:rPr lang="ro-RO" sz="1900" dirty="0" err="1">
                <a:latin typeface="Calibri" panose="020F0502020204030204" pitchFamily="34" charset="0"/>
              </a:rPr>
              <a:t>epidermul</a:t>
            </a:r>
            <a:r>
              <a:rPr lang="ro-RO" sz="1900" dirty="0">
                <a:latin typeface="Calibri" panose="020F0502020204030204" pitchFamily="34" charset="0"/>
              </a:rPr>
              <a:t> +stratul </a:t>
            </a:r>
            <a:r>
              <a:rPr lang="ro-RO" sz="1900" dirty="0" smtClean="0">
                <a:latin typeface="Calibri" panose="020F0502020204030204" pitchFamily="34" charset="0"/>
              </a:rPr>
              <a:t>bazal</a:t>
            </a:r>
            <a:r>
              <a:rPr lang="en-US" sz="1900" dirty="0" smtClean="0">
                <a:latin typeface="Calibri" panose="020F0502020204030204" pitchFamily="34" charset="0"/>
              </a:rPr>
              <a:t>. </a:t>
            </a:r>
            <a:r>
              <a:rPr lang="ro-RO" sz="1900" dirty="0" smtClean="0">
                <a:latin typeface="Calibri" panose="020F0502020204030204" pitchFamily="34" charset="0"/>
              </a:rPr>
              <a:t> </a:t>
            </a:r>
            <a:r>
              <a:rPr lang="ro-RO" sz="1900" dirty="0">
                <a:latin typeface="Calibri" panose="020F0502020204030204" pitchFamily="34" charset="0"/>
              </a:rPr>
              <a:t>Clinic apare eritem, edem, căldură locală, durere şi flictenă   sanghinolentă.   </a:t>
            </a:r>
          </a:p>
          <a:p>
            <a:pPr lvl="1">
              <a:buFont typeface="Wingdings" panose="05000000000000000000" pitchFamily="2" charset="2"/>
              <a:buChar char="Ø"/>
            </a:pPr>
            <a:r>
              <a:rPr lang="ro-RO" sz="1900" b="1" dirty="0" err="1" smtClean="0">
                <a:latin typeface="Calibri" panose="020F0502020204030204" pitchFamily="34" charset="0"/>
              </a:rPr>
              <a:t>III-b</a:t>
            </a:r>
            <a:r>
              <a:rPr lang="ro-RO" sz="1900" dirty="0">
                <a:latin typeface="Calibri" panose="020F0502020204030204" pitchFamily="34" charset="0"/>
              </a:rPr>
              <a:t>: interesează </a:t>
            </a:r>
            <a:r>
              <a:rPr lang="ro-RO" sz="1900" dirty="0" err="1">
                <a:latin typeface="Calibri" panose="020F0502020204030204" pitchFamily="34" charset="0"/>
              </a:rPr>
              <a:t>dermul</a:t>
            </a:r>
            <a:r>
              <a:rPr lang="ro-RO" sz="1900" dirty="0">
                <a:latin typeface="Calibri" panose="020F0502020204030204" pitchFamily="34" charset="0"/>
              </a:rPr>
              <a:t> în </a:t>
            </a:r>
            <a:r>
              <a:rPr lang="ro-RO" sz="1900" dirty="0" smtClean="0">
                <a:latin typeface="Calibri" panose="020F0502020204030204" pitchFamily="34" charset="0"/>
              </a:rPr>
              <a:t>totalitate</a:t>
            </a:r>
            <a:r>
              <a:rPr lang="en-US" sz="1900" dirty="0" smtClean="0">
                <a:latin typeface="Calibri" panose="020F0502020204030204" pitchFamily="34" charset="0"/>
              </a:rPr>
              <a:t>.  </a:t>
            </a:r>
            <a:r>
              <a:rPr lang="ro-RO" sz="1900" dirty="0" smtClean="0">
                <a:latin typeface="Calibri" panose="020F0502020204030204" pitchFamily="34" charset="0"/>
              </a:rPr>
              <a:t>Clinic </a:t>
            </a:r>
            <a:r>
              <a:rPr lang="ro-RO" sz="1900" dirty="0">
                <a:latin typeface="Calibri" panose="020F0502020204030204" pitchFamily="34" charset="0"/>
              </a:rPr>
              <a:t>apare "escara albă", dermică, mai puţin dureroasă.</a:t>
            </a:r>
          </a:p>
          <a:p>
            <a:pPr>
              <a:buFont typeface="Wingdings" panose="05000000000000000000" pitchFamily="2" charset="2"/>
              <a:buChar char="Ø"/>
            </a:pPr>
            <a:r>
              <a:rPr lang="ro-RO" sz="1900" b="1" dirty="0" smtClean="0">
                <a:latin typeface="Calibri" panose="020F0502020204030204" pitchFamily="34" charset="0"/>
              </a:rPr>
              <a:t>gradul </a:t>
            </a:r>
            <a:r>
              <a:rPr lang="en-US" sz="1900" b="1" dirty="0">
                <a:latin typeface="Calibri" panose="020F0502020204030204" pitchFamily="34" charset="0"/>
              </a:rPr>
              <a:t>IV:</a:t>
            </a:r>
            <a:r>
              <a:rPr lang="en-US" sz="1900" dirty="0">
                <a:latin typeface="Calibri" panose="020F0502020204030204" pitchFamily="34" charset="0"/>
              </a:rPr>
              <a:t> </a:t>
            </a:r>
            <a:r>
              <a:rPr lang="ro-RO" sz="1900" dirty="0">
                <a:latin typeface="Calibri" panose="020F0502020204030204" pitchFamily="34" charset="0"/>
              </a:rPr>
              <a:t>interesează </a:t>
            </a:r>
            <a:r>
              <a:rPr lang="ro-RO" sz="1900" dirty="0" err="1">
                <a:latin typeface="Calibri" panose="020F0502020204030204" pitchFamily="34" charset="0"/>
              </a:rPr>
              <a:t>epidermul</a:t>
            </a:r>
            <a:r>
              <a:rPr lang="ro-RO" sz="1900" dirty="0">
                <a:latin typeface="Calibri" panose="020F0502020204030204" pitchFamily="34" charset="0"/>
              </a:rPr>
              <a:t>, </a:t>
            </a:r>
            <a:r>
              <a:rPr lang="ro-RO" sz="1900" dirty="0" err="1">
                <a:latin typeface="Calibri" panose="020F0502020204030204" pitchFamily="34" charset="0"/>
              </a:rPr>
              <a:t>dermul</a:t>
            </a:r>
            <a:r>
              <a:rPr lang="ro-RO" sz="1900" dirty="0">
                <a:latin typeface="Calibri" panose="020F0502020204030204" pitchFamily="34" charset="0"/>
              </a:rPr>
              <a:t> şi hipodermul (uneori chiar şi </a:t>
            </a:r>
            <a:r>
              <a:rPr lang="ro-RO" sz="1900" dirty="0" smtClean="0">
                <a:latin typeface="Calibri" panose="020F0502020204030204" pitchFamily="34" charset="0"/>
              </a:rPr>
              <a:t>structurile </a:t>
            </a:r>
            <a:r>
              <a:rPr lang="ro-RO" sz="1900" dirty="0">
                <a:latin typeface="Calibri" panose="020F0502020204030204" pitchFamily="34" charset="0"/>
              </a:rPr>
              <a:t>anatomice mai profunde) </a:t>
            </a:r>
            <a:r>
              <a:rPr lang="en-US" sz="1900" dirty="0" smtClean="0">
                <a:latin typeface="Calibri" panose="020F0502020204030204" pitchFamily="34" charset="0"/>
              </a:rPr>
              <a:t>. </a:t>
            </a:r>
            <a:r>
              <a:rPr lang="ro-RO" sz="1900" dirty="0" smtClean="0">
                <a:latin typeface="Calibri" panose="020F0502020204030204" pitchFamily="34" charset="0"/>
              </a:rPr>
              <a:t>Clinic </a:t>
            </a:r>
            <a:r>
              <a:rPr lang="ro-RO" sz="1900" dirty="0">
                <a:latin typeface="Calibri" panose="020F0502020204030204" pitchFamily="34" charset="0"/>
              </a:rPr>
              <a:t>apare escara neagră groasă, rigidă, nedureroasă care necesită grefă cutanată.</a:t>
            </a:r>
          </a:p>
          <a:p>
            <a:endParaRPr lang="ro-RO" sz="1600" dirty="0"/>
          </a:p>
        </p:txBody>
      </p:sp>
      <p:sp>
        <p:nvSpPr>
          <p:cNvPr id="4" name="Slide Number Placeholder 3"/>
          <p:cNvSpPr>
            <a:spLocks noGrp="1"/>
          </p:cNvSpPr>
          <p:nvPr>
            <p:ph type="sldNum" sz="quarter" idx="12"/>
          </p:nvPr>
        </p:nvSpPr>
        <p:spPr/>
        <p:txBody>
          <a:bodyPr/>
          <a:lstStyle/>
          <a:p>
            <a:fld id="{2B330E81-0B6A-4837-9D4E-40E11DA9753A}" type="slidenum">
              <a:rPr lang="ro-RO" smtClean="0"/>
              <a:t>8</a:t>
            </a:fld>
            <a:endParaRPr lang="ro-RO" dirty="0"/>
          </a:p>
        </p:txBody>
      </p:sp>
    </p:spTree>
    <p:extLst>
      <p:ext uri="{BB962C8B-B14F-4D97-AF65-F5344CB8AC3E}">
        <p14:creationId xmlns:p14="http://schemas.microsoft.com/office/powerpoint/2010/main" val="4126173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772400" cy="854968"/>
          </a:xfrm>
        </p:spPr>
        <p:txBody>
          <a:bodyPr>
            <a:normAutofit fontScale="90000"/>
          </a:bodyPr>
          <a:lstStyle/>
          <a:p>
            <a:pPr algn="ctr"/>
            <a:r>
              <a:rPr lang="ro-RO" b="1" dirty="0"/>
              <a:t> </a:t>
            </a:r>
            <a:r>
              <a:rPr lang="ro-RO" b="1" dirty="0">
                <a:solidFill>
                  <a:srgbClr val="FFFF00"/>
                </a:solidFill>
                <a:latin typeface="Calibri" panose="020F0502020204030204" pitchFamily="34" charset="0"/>
              </a:rPr>
              <a:t>Evoluţia sistemică a  bolii arsului </a:t>
            </a:r>
            <a:r>
              <a:rPr lang="ro-RO" dirty="0"/>
              <a:t/>
            </a:r>
            <a:br>
              <a:rPr lang="ro-RO" dirty="0"/>
            </a:br>
            <a:endParaRPr lang="ro-RO" dirty="0"/>
          </a:p>
        </p:txBody>
      </p:sp>
      <p:sp>
        <p:nvSpPr>
          <p:cNvPr id="3" name="Content Placeholder 2"/>
          <p:cNvSpPr>
            <a:spLocks noGrp="1"/>
          </p:cNvSpPr>
          <p:nvPr>
            <p:ph idx="1"/>
          </p:nvPr>
        </p:nvSpPr>
        <p:spPr>
          <a:xfrm>
            <a:off x="685800" y="1196752"/>
            <a:ext cx="7772400" cy="4137249"/>
          </a:xfrm>
        </p:spPr>
        <p:txBody>
          <a:bodyPr>
            <a:noAutofit/>
          </a:bodyPr>
          <a:lstStyle/>
          <a:p>
            <a:pPr marL="68580" indent="0" algn="just">
              <a:buNone/>
            </a:pPr>
            <a:r>
              <a:rPr lang="ro-RO" sz="3200" dirty="0">
                <a:latin typeface="Calibri" panose="020F0502020204030204" pitchFamily="34" charset="0"/>
              </a:rPr>
              <a:t>La un pacient care prezintă o arsură de profunzime medie </a:t>
            </a:r>
            <a:r>
              <a:rPr lang="ro-RO" sz="3200" dirty="0" smtClean="0">
                <a:latin typeface="Calibri" panose="020F0502020204030204" pitchFamily="34" charset="0"/>
              </a:rPr>
              <a:t>(gr</a:t>
            </a:r>
            <a:r>
              <a:rPr lang="en-US" sz="3200" dirty="0" err="1" smtClean="0">
                <a:latin typeface="Calibri" panose="020F0502020204030204" pitchFamily="34" charset="0"/>
              </a:rPr>
              <a:t>adul</a:t>
            </a:r>
            <a:r>
              <a:rPr lang="en-US" sz="3200" dirty="0" smtClean="0">
                <a:latin typeface="Calibri" panose="020F0502020204030204" pitchFamily="34" charset="0"/>
              </a:rPr>
              <a:t> </a:t>
            </a:r>
            <a:r>
              <a:rPr lang="ro-RO" sz="3200" dirty="0" smtClean="0">
                <a:latin typeface="Calibri" panose="020F0502020204030204" pitchFamily="34" charset="0"/>
              </a:rPr>
              <a:t>II - </a:t>
            </a:r>
            <a:r>
              <a:rPr lang="ro-RO" sz="3200" dirty="0">
                <a:latin typeface="Calibri" panose="020F0502020204030204" pitchFamily="34" charset="0"/>
              </a:rPr>
              <a:t>III), pe o suprafaţă de cel puţin </a:t>
            </a:r>
            <a:r>
              <a:rPr lang="ro-RO" sz="3200" dirty="0" smtClean="0">
                <a:latin typeface="Calibri" panose="020F0502020204030204" pitchFamily="34" charset="0"/>
              </a:rPr>
              <a:t>20</a:t>
            </a:r>
            <a:r>
              <a:rPr lang="en-US" sz="3200" dirty="0" smtClean="0">
                <a:latin typeface="Calibri" panose="020F0502020204030204" pitchFamily="34" charset="0"/>
              </a:rPr>
              <a:t> </a:t>
            </a:r>
            <a:r>
              <a:rPr lang="ro-RO" sz="3200" dirty="0" smtClean="0">
                <a:latin typeface="Calibri" panose="020F0502020204030204" pitchFamily="34" charset="0"/>
              </a:rPr>
              <a:t>%, </a:t>
            </a:r>
            <a:r>
              <a:rPr lang="ro-RO" sz="3200" dirty="0">
                <a:latin typeface="Calibri" panose="020F0502020204030204" pitchFamily="34" charset="0"/>
              </a:rPr>
              <a:t>fără tratament se va declanşa o reacţie sistemică la agresiunea termică denumită "boala arşilor care poate parcurge următoarele etape (tratamentul adecvat şi aplicat în timp util putând întrerupe în orice moment această evoluţie</a:t>
            </a:r>
            <a:r>
              <a:rPr lang="ro-RO" sz="3200" dirty="0" smtClean="0">
                <a:latin typeface="Calibri" panose="020F0502020204030204" pitchFamily="34" charset="0"/>
              </a:rPr>
              <a:t>)</a:t>
            </a:r>
            <a:r>
              <a:rPr lang="en-US" sz="3200" dirty="0">
                <a:latin typeface="Calibri" panose="020F0502020204030204" pitchFamily="34" charset="0"/>
              </a:rPr>
              <a:t>:</a:t>
            </a:r>
            <a:endParaRPr lang="ro-RO" sz="32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2B330E81-0B6A-4837-9D4E-40E11DA9753A}" type="slidenum">
              <a:rPr lang="ro-RO" smtClean="0"/>
              <a:t>9</a:t>
            </a:fld>
            <a:endParaRPr lang="ro-RO" dirty="0"/>
          </a:p>
        </p:txBody>
      </p:sp>
    </p:spTree>
    <p:extLst>
      <p:ext uri="{BB962C8B-B14F-4D97-AF65-F5344CB8AC3E}">
        <p14:creationId xmlns:p14="http://schemas.microsoft.com/office/powerpoint/2010/main" val="2696515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TM01859862[[fn=Urban Pop]]</Template>
  <TotalTime>538</TotalTime>
  <Words>620</Words>
  <Application>Microsoft Office PowerPoint</Application>
  <PresentationFormat>On-screen Show (4:3)</PresentationFormat>
  <Paragraphs>110</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Arimo</vt:lpstr>
      <vt:lpstr>Bauhaus 93</vt:lpstr>
      <vt:lpstr>Calibri</vt:lpstr>
      <vt:lpstr>Gill Sans MT</vt:lpstr>
      <vt:lpstr>Wingdings</vt:lpstr>
      <vt:lpstr>Wingdings 3</vt:lpstr>
      <vt:lpstr>Urban Pop</vt:lpstr>
      <vt:lpstr>   A r s u r I l e</vt:lpstr>
      <vt:lpstr>PowerPoint Presentation</vt:lpstr>
      <vt:lpstr>Principalul factor etiopatogenic - agentul termic, în funcţie de temperatură şi de timpul de acţiune determină:  </vt:lpstr>
      <vt:lpstr>Arsurile sunt clasificate după criterii histopatologice în funcţie de profunzimea arsurii:</vt:lpstr>
      <vt:lpstr> Suprafaţa arsă se calculează după regula cifrei "9": </vt:lpstr>
      <vt:lpstr>ARSURI GRADUL 1 - 2</vt:lpstr>
      <vt:lpstr>ARSURI GRADUL 3 - 4</vt:lpstr>
      <vt:lpstr>Arsurile sunt clasificate în patru grade de profunzime:</vt:lpstr>
      <vt:lpstr> Evoluţia sistemică a  bolii arsului  </vt:lpstr>
      <vt:lpstr>PowerPoint Presentation</vt:lpstr>
      <vt:lpstr>PowerPoint Presentation</vt:lpstr>
      <vt:lpstr>În funcţie de I.P. arsurile se clasifică astfel: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Despre:</dc:title>
  <dc:creator>Ursu Marin</dc:creator>
  <cp:lastModifiedBy>Guţu Florentina</cp:lastModifiedBy>
  <cp:revision>52</cp:revision>
  <dcterms:created xsi:type="dcterms:W3CDTF">2016-03-16T10:32:59Z</dcterms:created>
  <dcterms:modified xsi:type="dcterms:W3CDTF">2018-05-21T11:26:44Z</dcterms:modified>
</cp:coreProperties>
</file>